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311" r:id="rId2"/>
    <p:sldId id="308" r:id="rId3"/>
    <p:sldId id="286" r:id="rId4"/>
    <p:sldId id="314" r:id="rId5"/>
    <p:sldId id="317" r:id="rId6"/>
    <p:sldId id="316" r:id="rId7"/>
    <p:sldId id="330" r:id="rId8"/>
    <p:sldId id="331" r:id="rId9"/>
    <p:sldId id="321" r:id="rId10"/>
    <p:sldId id="322" r:id="rId11"/>
    <p:sldId id="320" r:id="rId12"/>
    <p:sldId id="326" r:id="rId13"/>
    <p:sldId id="327" r:id="rId14"/>
    <p:sldId id="329" r:id="rId15"/>
    <p:sldId id="328" r:id="rId16"/>
    <p:sldId id="324" r:id="rId17"/>
    <p:sldId id="319" r:id="rId18"/>
    <p:sldId id="318" r:id="rId19"/>
    <p:sldId id="325" r:id="rId20"/>
  </p:sldIdLst>
  <p:sldSz cx="9144000" cy="6858000" type="screen4x3"/>
  <p:notesSz cx="6669088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1pPr>
    <a:lvl2pPr marL="320675" indent="136525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2pPr>
    <a:lvl3pPr marL="641350" indent="273050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3pPr>
    <a:lvl4pPr marL="963613" indent="407988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4pPr>
    <a:lvl5pPr marL="1284288" indent="544513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FFFF99"/>
    <a:srgbClr val="E690BB"/>
    <a:srgbClr val="CC0000"/>
    <a:srgbClr val="CC3300"/>
    <a:srgbClr val="CB2E2D"/>
    <a:srgbClr val="060606"/>
    <a:srgbClr val="0D0D0D"/>
    <a:srgbClr val="13131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 snapToObjects="1">
      <p:cViewPr>
        <p:scale>
          <a:sx n="70" d="100"/>
          <a:sy n="70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D068FB-A02B-435A-90E1-0A9823984F2E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5C9912-74A0-4ED8-A6B7-758D9EB4F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/>
          </p:cNvSpPr>
          <p:nvPr>
            <p:ph type="dt" idx="1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889212" y="4715153"/>
            <a:ext cx="4890665" cy="4466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9430306"/>
            <a:ext cx="2889938" cy="496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500C27-49D6-43D9-AACF-5A944159A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GillSans" pitchFamily="-110" charset="0"/>
        <a:ea typeface="ＭＳ Ｐゴシック" pitchFamily="-110" charset="-128"/>
        <a:cs typeface="ＭＳ Ｐゴシック" pitchFamily="-110" charset="-128"/>
      </a:defRPr>
    </a:lvl1pPr>
    <a:lvl2pPr marL="320675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GillSans" pitchFamily="-110" charset="0"/>
        <a:ea typeface="ＭＳ Ｐゴシック" pitchFamily="-110" charset="-128"/>
        <a:cs typeface="+mn-cs"/>
      </a:defRPr>
    </a:lvl2pPr>
    <a:lvl3pPr marL="64135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GillSans" pitchFamily="-110" charset="0"/>
        <a:ea typeface="ＭＳ Ｐゴシック" pitchFamily="-110" charset="-128"/>
        <a:cs typeface="+mn-cs"/>
      </a:defRPr>
    </a:lvl3pPr>
    <a:lvl4pPr marL="963613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GillSans" pitchFamily="-110" charset="0"/>
        <a:ea typeface="ＭＳ Ｐゴシック" pitchFamily="-110" charset="-128"/>
        <a:cs typeface="+mn-cs"/>
      </a:defRPr>
    </a:lvl4pPr>
    <a:lvl5pPr marL="1284288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GillSans" pitchFamily="-110" charset="0"/>
        <a:ea typeface="ＭＳ Ｐゴシック" pitchFamily="-110" charset="-128"/>
        <a:cs typeface="+mn-cs"/>
      </a:defRPr>
    </a:lvl5pPr>
    <a:lvl6pPr marL="1607287" algn="l" defTabSz="3214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744" algn="l" defTabSz="3214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201" algn="l" defTabSz="3214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659" algn="l" defTabSz="3214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9DD92-51F1-469C-8038-D3DB1EF507D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rot="10800000" flipH="1">
            <a:off x="468313" y="6535738"/>
            <a:ext cx="8207375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rot="10800000" flipH="1">
            <a:off x="468313" y="374650"/>
            <a:ext cx="8207375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4" name="Picture 3" descr="F1000 CMYK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151063"/>
            <a:ext cx="47529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rot="10800000" flipH="1">
            <a:off x="500063" y="2708275"/>
            <a:ext cx="8143875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5" name="Picture 2" descr="F1000 CMYK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25" y="5626100"/>
            <a:ext cx="19367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1" y="2134691"/>
            <a:ext cx="9144000" cy="4302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800" cap="all" baseline="0">
                <a:solidFill>
                  <a:srgbClr val="CB2E2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3159249"/>
            <a:ext cx="9144000" cy="48577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700"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 rot="10800000" flipH="1">
            <a:off x="468313" y="6535738"/>
            <a:ext cx="6911975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rot="10800000" flipH="1">
            <a:off x="468313" y="374650"/>
            <a:ext cx="8207375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5" name="Picture 3" descr="F1000 CMYK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083300"/>
            <a:ext cx="1244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3" y="446400"/>
            <a:ext cx="731857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2000" kern="1200" cap="all" baseline="0" dirty="0">
                <a:solidFill>
                  <a:srgbClr val="CB2E2D"/>
                </a:solidFill>
                <a:latin typeface="Arial" charset="0"/>
                <a:ea typeface="ヒラギノ角ゴ Pro W3" pitchFamily="-110" charset="-128"/>
                <a:cs typeface="+mn-cs"/>
                <a:sym typeface="DIN-Bold" pitchFamily="1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rot="10800000" flipH="1">
            <a:off x="468313" y="6535738"/>
            <a:ext cx="6911975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rot="10800000" flipH="1">
            <a:off x="468313" y="374650"/>
            <a:ext cx="8207375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6" name="Picture 3" descr="F1000 CMYK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083300"/>
            <a:ext cx="1244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446400"/>
            <a:ext cx="731857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2000" kern="1200" cap="all" baseline="0" dirty="0">
                <a:solidFill>
                  <a:srgbClr val="CB2E2D"/>
                </a:solidFill>
                <a:latin typeface="Arial" charset="0"/>
                <a:ea typeface="ヒラギノ角ゴ Pro W3" pitchFamily="-110" charset="-128"/>
                <a:cs typeface="+mn-cs"/>
                <a:sym typeface="DIN-Bold" pitchFamily="1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67544" y="1482725"/>
            <a:ext cx="3998094" cy="23783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345600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7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7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7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7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 rot="10800000" flipH="1">
            <a:off x="468313" y="6535738"/>
            <a:ext cx="6911975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rot="10800000" flipH="1">
            <a:off x="468313" y="374650"/>
            <a:ext cx="8207375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7" name="Picture 3" descr="F1000 CMYK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083300"/>
            <a:ext cx="1244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3" y="446400"/>
            <a:ext cx="731857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2000" kern="1200" cap="all" baseline="0" dirty="0">
                <a:solidFill>
                  <a:srgbClr val="CB2E2D"/>
                </a:solidFill>
                <a:latin typeface="Arial" charset="0"/>
                <a:ea typeface="ヒラギノ角ゴ Pro W3" pitchFamily="-110" charset="-128"/>
                <a:cs typeface="+mn-cs"/>
                <a:sym typeface="DIN-Bold" pitchFamily="1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67544" y="1482725"/>
            <a:ext cx="5271268" cy="3911600"/>
          </a:xfrm>
          <a:prstGeom prst="rect">
            <a:avLst/>
          </a:prstGeom>
          <a:ln w="12700">
            <a:solidFill>
              <a:srgbClr val="CB2E2D"/>
            </a:solidFill>
          </a:ln>
        </p:spPr>
        <p:txBody>
          <a:bodyPr/>
          <a:lstStyle>
            <a:lvl1pPr marL="0" indent="0">
              <a:buNone/>
              <a:defRPr sz="1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>
                <a:sym typeface="GillSans" pitchFamily="-110" charset="0"/>
              </a:rPr>
              <a:t>Click icon to add picture</a:t>
            </a:r>
            <a:endParaRPr lang="en-US" noProof="0" dirty="0">
              <a:sym typeface="GillSans" pitchFamily="-110" charset="0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951537" y="1482725"/>
            <a:ext cx="2724919" cy="2089150"/>
          </a:xfrm>
          <a:prstGeom prst="rect">
            <a:avLst/>
          </a:prstGeom>
          <a:ln w="12700">
            <a:solidFill>
              <a:srgbClr val="CB2E2D"/>
            </a:solidFill>
          </a:ln>
        </p:spPr>
        <p:txBody>
          <a:bodyPr/>
          <a:lstStyle>
            <a:lvl1pPr marL="0" indent="0">
              <a:buNone/>
              <a:defRPr sz="1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>
                <a:sym typeface="GillSans" pitchFamily="-110" charset="0"/>
              </a:rPr>
              <a:t>Click icon to add picture</a:t>
            </a:r>
            <a:endParaRPr lang="en-US" noProof="0" dirty="0">
              <a:sym typeface="GillSans" pitchFamily="-110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/>
        </p:nvSpPr>
        <p:spPr bwMode="auto">
          <a:xfrm rot="10800000" flipH="1">
            <a:off x="468313" y="6535738"/>
            <a:ext cx="6911975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rot="10800000" flipH="1">
            <a:off x="468313" y="374650"/>
            <a:ext cx="8207375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7" name="Picture 3" descr="F1000 CMYK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083300"/>
            <a:ext cx="1244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3" y="446400"/>
            <a:ext cx="731857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2000" kern="1200" cap="all" baseline="0" dirty="0">
                <a:solidFill>
                  <a:srgbClr val="CB2E2D"/>
                </a:solidFill>
                <a:latin typeface="Arial" charset="0"/>
                <a:ea typeface="ヒラギノ角ゴ Pro W3" pitchFamily="-110" charset="-128"/>
                <a:cs typeface="+mn-cs"/>
                <a:sym typeface="DIN-Bold" pitchFamily="1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946650" y="1482725"/>
            <a:ext cx="3729806" cy="2840037"/>
          </a:xfrm>
          <a:prstGeom prst="rect">
            <a:avLst/>
          </a:prstGeom>
          <a:ln w="12700">
            <a:solidFill>
              <a:srgbClr val="CB2E2D"/>
            </a:solidFill>
          </a:ln>
        </p:spPr>
        <p:txBody>
          <a:bodyPr/>
          <a:lstStyle>
            <a:lvl1pPr marL="0" indent="0">
              <a:buNone/>
              <a:defRPr sz="17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>
                <a:sym typeface="GillSans" pitchFamily="-110" charset="0"/>
              </a:rPr>
              <a:t>Click icon to add picture</a:t>
            </a:r>
            <a:endParaRPr lang="en-US" noProof="0" dirty="0">
              <a:sym typeface="GillSans" pitchFamily="-110" charset="0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68313" y="1482725"/>
            <a:ext cx="3998094" cy="23783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345600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7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7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7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7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rot="10800000" flipH="1">
            <a:off x="468313" y="6535738"/>
            <a:ext cx="6911975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rot="10800000" flipH="1">
            <a:off x="468313" y="374650"/>
            <a:ext cx="8207375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6" name="Picture 3" descr="F1000 CMYK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6083300"/>
            <a:ext cx="1244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3" y="446400"/>
            <a:ext cx="731857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2000" kern="1200" cap="all" baseline="0" dirty="0">
                <a:solidFill>
                  <a:srgbClr val="CB2E2D"/>
                </a:solidFill>
                <a:latin typeface="Arial" charset="0"/>
                <a:ea typeface="ヒラギノ角ゴ Pro W3" pitchFamily="-110" charset="-128"/>
                <a:cs typeface="+mn-cs"/>
                <a:sym typeface="DIN-Bold" pitchFamily="1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018212" y="1608138"/>
            <a:ext cx="2658243" cy="31890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345600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7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7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7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7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bg>
      <p:bgPr>
        <a:solidFill>
          <a:srgbClr val="CB2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1000_white one.a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3925" y="5932488"/>
            <a:ext cx="169068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 rot="10800000" flipH="1">
            <a:off x="468313" y="6535738"/>
            <a:ext cx="6911975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rot="10800000" flipH="1">
            <a:off x="468313" y="374650"/>
            <a:ext cx="8207375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3" y="446400"/>
            <a:ext cx="731857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2000" kern="1200" cap="all" baseline="0" dirty="0">
                <a:solidFill>
                  <a:schemeClr val="bg1"/>
                </a:solidFill>
                <a:latin typeface="Arial" charset="0"/>
                <a:ea typeface="ヒラギノ角ゴ Pro W3" pitchFamily="-110" charset="-128"/>
                <a:cs typeface="+mn-cs"/>
                <a:sym typeface="DIN-Bold" pitchFamily="1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with logo">
    <p:bg>
      <p:bgPr>
        <a:solidFill>
          <a:srgbClr val="CB2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1000_white one.a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4150" y="1660525"/>
            <a:ext cx="62261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Sans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9pPr>
    </p:titleStyle>
    <p:bodyStyle>
      <a:lvl1pPr marL="533400" indent="-346075" algn="l" rtl="0" eaLnBrk="1" fontAlgn="base" hangingPunct="1">
        <a:spcBef>
          <a:spcPts val="2675"/>
        </a:spcBef>
        <a:spcAft>
          <a:spcPct val="0"/>
        </a:spcAft>
        <a:buSzPct val="171000"/>
        <a:buFont typeface="GillSans" pitchFamily="-110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1pPr>
      <a:lvl2pPr marL="846138" indent="-346075" algn="l" rtl="0" eaLnBrk="1" fontAlgn="base" hangingPunct="1">
        <a:spcBef>
          <a:spcPts val="2675"/>
        </a:spcBef>
        <a:spcAft>
          <a:spcPct val="0"/>
        </a:spcAft>
        <a:buSzPct val="171000"/>
        <a:buFont typeface="GillSans" pitchFamily="-110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2pPr>
      <a:lvl3pPr marL="1158875" indent="-346075" algn="l" rtl="0" eaLnBrk="1" fontAlgn="base" hangingPunct="1">
        <a:spcBef>
          <a:spcPts val="2675"/>
        </a:spcBef>
        <a:spcAft>
          <a:spcPct val="0"/>
        </a:spcAft>
        <a:buSzPct val="171000"/>
        <a:buFont typeface="GillSans" pitchFamily="-110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3pPr>
      <a:lvl4pPr marL="1471613" indent="-346075" algn="l" rtl="0" eaLnBrk="1" fontAlgn="base" hangingPunct="1">
        <a:spcBef>
          <a:spcPts val="2675"/>
        </a:spcBef>
        <a:spcAft>
          <a:spcPct val="0"/>
        </a:spcAft>
        <a:buSzPct val="171000"/>
        <a:buFont typeface="GillSans" pitchFamily="-110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4pPr>
      <a:lvl5pPr marL="1784350" indent="-346075" algn="l" rtl="0" eaLnBrk="1" fontAlgn="base" hangingPunct="1">
        <a:spcBef>
          <a:spcPts val="2675"/>
        </a:spcBef>
        <a:spcAft>
          <a:spcPct val="0"/>
        </a:spcAft>
        <a:buSzPct val="171000"/>
        <a:buFont typeface="GillSans" pitchFamily="-110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5pPr>
      <a:lvl6pPr marL="2106216" indent="-347130" algn="l" rtl="0" eaLnBrk="1" fontAlgn="base" hangingPunct="1">
        <a:spcBef>
          <a:spcPts val="2672"/>
        </a:spcBef>
        <a:spcAft>
          <a:spcPct val="0"/>
        </a:spcAft>
        <a:buSzPct val="171000"/>
        <a:buFont typeface="GillSans" pitchFamily="-110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6pPr>
      <a:lvl7pPr marL="2427673" indent="-347130" algn="l" rtl="0" eaLnBrk="1" fontAlgn="base" hangingPunct="1">
        <a:spcBef>
          <a:spcPts val="2672"/>
        </a:spcBef>
        <a:spcAft>
          <a:spcPct val="0"/>
        </a:spcAft>
        <a:buSzPct val="171000"/>
        <a:buFont typeface="GillSans" pitchFamily="-110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7pPr>
      <a:lvl8pPr marL="2749130" indent="-347130" algn="l" rtl="0" eaLnBrk="1" fontAlgn="base" hangingPunct="1">
        <a:spcBef>
          <a:spcPts val="2672"/>
        </a:spcBef>
        <a:spcAft>
          <a:spcPct val="0"/>
        </a:spcAft>
        <a:buSzPct val="171000"/>
        <a:buFont typeface="GillSans" pitchFamily="-110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8pPr>
      <a:lvl9pPr marL="3070587" indent="-347130" algn="l" rtl="0" eaLnBrk="1" fontAlgn="base" hangingPunct="1">
        <a:spcBef>
          <a:spcPts val="2672"/>
        </a:spcBef>
        <a:spcAft>
          <a:spcPct val="0"/>
        </a:spcAft>
        <a:buSzPct val="171000"/>
        <a:buFont typeface="GillSans" pitchFamily="-110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1000research.com/" TargetMode="External"/><Relationship Id="rId2" Type="http://schemas.openxmlformats.org/officeDocument/2006/relationships/hyperlink" Target="mailto:rebecca.lawrence@f1000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rth-system-science-data.net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nsoft.net/J_FILES/Pensoft_Data_Publishing_Policies_and_Guidelines.pdf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rebecca.lawrence@f1000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1000research.com/abou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" y="1340768"/>
            <a:ext cx="9144000" cy="1368152"/>
          </a:xfrm>
        </p:spPr>
        <p:txBody>
          <a:bodyPr/>
          <a:lstStyle/>
          <a:p>
            <a:r>
              <a:rPr lang="en-GB" dirty="0" smtClean="0"/>
              <a:t>Data PUBLISHING:</a:t>
            </a:r>
          </a:p>
          <a:p>
            <a:r>
              <a:rPr lang="en-GB" dirty="0" smtClean="0"/>
              <a:t>PEER REVIEW, SHARED STANDARDS</a:t>
            </a:r>
            <a:br>
              <a:rPr lang="en-GB" dirty="0" smtClean="0"/>
            </a:br>
            <a:r>
              <a:rPr lang="en-GB" dirty="0" smtClean="0"/>
              <a:t>AND COLLABORATION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Rebecca Lawrence, PhD</a:t>
            </a:r>
          </a:p>
          <a:p>
            <a:r>
              <a:rPr lang="en-GB" dirty="0" smtClean="0"/>
              <a:t>Publisher, </a:t>
            </a:r>
            <a:r>
              <a:rPr lang="en-GB" i="1" dirty="0" smtClean="0"/>
              <a:t>F1000 Research</a:t>
            </a:r>
            <a:endParaRPr lang="en-GB" dirty="0" smtClean="0"/>
          </a:p>
          <a:p>
            <a:endParaRPr lang="en-GB" i="1" dirty="0" smtClean="0"/>
          </a:p>
          <a:p>
            <a:r>
              <a:rPr lang="en-GB" dirty="0" smtClean="0">
                <a:hlinkClick r:id="rId2"/>
              </a:rPr>
              <a:t>rebecca.lawrence@f1000.com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http://f1000research.com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446400"/>
            <a:ext cx="7318573" cy="307777"/>
          </a:xfrm>
        </p:spPr>
        <p:txBody>
          <a:bodyPr/>
          <a:lstStyle/>
          <a:p>
            <a:r>
              <a:rPr lang="en-GB" i="1" dirty="0" smtClean="0"/>
              <a:t>F1000r: </a:t>
            </a:r>
            <a:r>
              <a:rPr lang="en-GB" dirty="0" smtClean="0"/>
              <a:t>simplifying and Incentivising data sharing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268760"/>
            <a:ext cx="7776864" cy="4538563"/>
          </a:xfrm>
        </p:spPr>
        <p:txBody>
          <a:bodyPr/>
          <a:lstStyle/>
          <a:p>
            <a:pPr marL="0" lvl="1" indent="0">
              <a:spcAft>
                <a:spcPts val="600"/>
              </a:spcAft>
              <a:buNone/>
            </a:pPr>
            <a:r>
              <a:rPr lang="en-GB" dirty="0" smtClean="0"/>
              <a:t>Keep it quick and simple!</a:t>
            </a:r>
          </a:p>
          <a:p>
            <a:pPr marL="900113" lvl="1" indent="-368300">
              <a:spcAft>
                <a:spcPts val="600"/>
              </a:spcAft>
            </a:pPr>
            <a:r>
              <a:rPr lang="en-GB" dirty="0" smtClean="0"/>
              <a:t>Minimal effort</a:t>
            </a:r>
          </a:p>
          <a:p>
            <a:pPr marL="900113" lvl="1" indent="-368300">
              <a:spcAft>
                <a:spcPts val="600"/>
              </a:spcAft>
            </a:pPr>
            <a:r>
              <a:rPr lang="en-GB" dirty="0" smtClean="0"/>
              <a:t>Maximal reuse of experimental and institutional metadata capture</a:t>
            </a:r>
          </a:p>
          <a:p>
            <a:pPr marL="900113" lvl="1" indent="-368300">
              <a:spcAft>
                <a:spcPts val="600"/>
              </a:spcAft>
            </a:pPr>
            <a:r>
              <a:rPr lang="en-GB" dirty="0" smtClean="0"/>
              <a:t>Smooth workflow between article, institutional repositories and  data centres</a:t>
            </a:r>
          </a:p>
          <a:p>
            <a:pPr marL="900113" lvl="1" indent="-368300">
              <a:spcAft>
                <a:spcPts val="600"/>
              </a:spcAft>
            </a:pPr>
            <a:endParaRPr lang="en-GB" dirty="0" smtClean="0"/>
          </a:p>
          <a:p>
            <a:pPr marL="0" lvl="1" indent="0">
              <a:spcAft>
                <a:spcPts val="600"/>
              </a:spcAft>
              <a:buNone/>
            </a:pPr>
            <a:r>
              <a:rPr lang="en-GB" dirty="0" smtClean="0"/>
              <a:t>Incentives to share data:</a:t>
            </a:r>
          </a:p>
          <a:p>
            <a:pPr marL="900113" lvl="1" indent="-368300">
              <a:spcAft>
                <a:spcPts val="600"/>
              </a:spcAft>
            </a:pPr>
            <a:r>
              <a:rPr lang="en-GB" dirty="0" smtClean="0"/>
              <a:t>Show view/download statistics – often higher than researchers think</a:t>
            </a:r>
          </a:p>
          <a:p>
            <a:pPr marL="900113" lvl="1" indent="-368300">
              <a:spcAft>
                <a:spcPts val="600"/>
              </a:spcAft>
            </a:pPr>
            <a:r>
              <a:rPr lang="en-GB" dirty="0" smtClean="0"/>
              <a:t>Provide impact measures to show value back to funders, institutions</a:t>
            </a:r>
          </a:p>
          <a:p>
            <a:pPr marL="900113" lvl="1" indent="-368300">
              <a:spcAft>
                <a:spcPts val="600"/>
              </a:spcAft>
            </a:pPr>
            <a:r>
              <a:rPr lang="en-GB" dirty="0" smtClean="0"/>
              <a:t>Encourage data citation in main article references:</a:t>
            </a:r>
          </a:p>
          <a:p>
            <a:pPr marL="1212850" lvl="2" indent="-368300">
              <a:spcAft>
                <a:spcPts val="600"/>
              </a:spcAft>
            </a:pPr>
            <a:r>
              <a:rPr lang="en-GB" dirty="0" smtClean="0"/>
              <a:t>Open letter (</a:t>
            </a:r>
            <a:r>
              <a:rPr lang="en-GB" dirty="0" smtClean="0"/>
              <a:t>most major </a:t>
            </a:r>
            <a:r>
              <a:rPr lang="en-GB" dirty="0" smtClean="0"/>
              <a:t>publishers interested in signing)</a:t>
            </a:r>
          </a:p>
          <a:p>
            <a:pPr marL="1212850" lvl="2" indent="-368300">
              <a:spcAft>
                <a:spcPts val="600"/>
              </a:spcAft>
            </a:pPr>
            <a:r>
              <a:rPr lang="en-GB" dirty="0" smtClean="0"/>
              <a:t>Scopus/</a:t>
            </a:r>
            <a:r>
              <a:rPr lang="en-GB" dirty="0" err="1" smtClean="0"/>
              <a:t>WoK</a:t>
            </a:r>
            <a:r>
              <a:rPr lang="en-GB" dirty="0" smtClean="0"/>
              <a:t> tracking</a:t>
            </a:r>
          </a:p>
          <a:p>
            <a:pPr marL="1212850" lvl="2" indent="-368300">
              <a:spcAft>
                <a:spcPts val="600"/>
              </a:spcAft>
            </a:pPr>
            <a:r>
              <a:rPr lang="en-GB" dirty="0" smtClean="0"/>
              <a:t>Agree standard data citation approach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in refereeing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556792"/>
            <a:ext cx="8064896" cy="1584176"/>
          </a:xfrm>
        </p:spPr>
        <p:txBody>
          <a:bodyPr/>
          <a:lstStyle/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GB" dirty="0" smtClean="0"/>
              <a:t>Time required to view, often many, data files (e.g. </a:t>
            </a:r>
            <a:r>
              <a:rPr lang="en-GB" i="1" dirty="0" smtClean="0"/>
              <a:t>J </a:t>
            </a:r>
            <a:r>
              <a:rPr lang="en-GB" i="1" dirty="0" err="1" smtClean="0"/>
              <a:t>Neurosci</a:t>
            </a:r>
            <a:r>
              <a:rPr lang="en-GB" dirty="0" smtClean="0"/>
              <a:t>)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GB" dirty="0" smtClean="0"/>
              <a:t>How do you know it is ok?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Without repeating the experiment yourself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Without analysing it yourself</a:t>
            </a:r>
          </a:p>
          <a:p>
            <a:pPr>
              <a:spcBef>
                <a:spcPts val="600"/>
              </a:spcBef>
            </a:pPr>
            <a:endParaRPr lang="en-GB" dirty="0" smtClean="0"/>
          </a:p>
          <a:p>
            <a:pPr>
              <a:spcBef>
                <a:spcPts val="600"/>
              </a:spcBef>
            </a:pPr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/>
              <a:t>Essd</a:t>
            </a:r>
            <a:r>
              <a:rPr lang="en-GB" i="1" dirty="0" smtClean="0"/>
              <a:t> journal </a:t>
            </a:r>
            <a:r>
              <a:rPr lang="en-GB" dirty="0" smtClean="0"/>
              <a:t>approach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268760"/>
            <a:ext cx="7992888" cy="45385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dirty="0" smtClean="0"/>
              <a:t>Earth System Science Data journal (Copernicus)</a:t>
            </a:r>
          </a:p>
          <a:p>
            <a:pPr lvl="0">
              <a:spcBef>
                <a:spcPts val="600"/>
              </a:spcBef>
            </a:pPr>
            <a:r>
              <a:rPr lang="en-GB" dirty="0" smtClean="0">
                <a:hlinkClick r:id="rId2"/>
              </a:rPr>
              <a:t>http://www.earth-system-science-data.net/</a:t>
            </a:r>
            <a:endParaRPr lang="en-GB" dirty="0" smtClean="0"/>
          </a:p>
          <a:p>
            <a:pPr>
              <a:spcBef>
                <a:spcPts val="600"/>
              </a:spcBef>
            </a:pPr>
            <a:endParaRPr lang="en-GB" dirty="0" smtClean="0"/>
          </a:p>
          <a:p>
            <a:pPr>
              <a:spcBef>
                <a:spcPts val="600"/>
              </a:spcBef>
            </a:pPr>
            <a:r>
              <a:rPr lang="en-GB" i="1" dirty="0" smtClean="0"/>
              <a:t>ESSD</a:t>
            </a:r>
            <a:r>
              <a:rPr lang="en-GB" dirty="0" smtClean="0"/>
              <a:t> peer review ensures that the datasets are:</a:t>
            </a:r>
          </a:p>
          <a:p>
            <a:pPr marL="808038" lvl="0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At least plausible and contain no detectable problems;</a:t>
            </a:r>
          </a:p>
          <a:p>
            <a:pPr marL="808038" lvl="0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Sufficient high quality and their limitations clearly stated;</a:t>
            </a:r>
          </a:p>
          <a:p>
            <a:pPr marL="808038" lvl="0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Well annotated by standard metadata and available from a certified data </a:t>
            </a:r>
            <a:r>
              <a:rPr lang="en-GB" dirty="0" err="1" smtClean="0"/>
              <a:t>center</a:t>
            </a:r>
            <a:r>
              <a:rPr lang="en-GB" dirty="0" smtClean="0"/>
              <a:t>/repository;</a:t>
            </a:r>
          </a:p>
          <a:p>
            <a:pPr marL="808038" lvl="0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Customary with regard to their format(s) and/or access protocol, and expected to be useable for the foreseeable future.</a:t>
            </a:r>
          </a:p>
          <a:p>
            <a:pPr marL="808038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Openly accessible (toll free)</a:t>
            </a:r>
          </a:p>
          <a:p>
            <a:pPr marL="808038" lvl="0" indent="-344488">
              <a:spcBef>
                <a:spcPts val="600"/>
              </a:spcBef>
            </a:pPr>
            <a:endParaRPr lang="en-GB" dirty="0" smtClean="0"/>
          </a:p>
          <a:p>
            <a:pPr marL="808038" lvl="0" indent="-344488">
              <a:spcBef>
                <a:spcPts val="600"/>
              </a:spcBef>
              <a:buFont typeface="Arial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446400"/>
            <a:ext cx="8136905" cy="307777"/>
          </a:xfrm>
        </p:spPr>
        <p:txBody>
          <a:bodyPr/>
          <a:lstStyle/>
          <a:p>
            <a:r>
              <a:rPr lang="en-GB" dirty="0" err="1" smtClean="0"/>
              <a:t>Pensoft</a:t>
            </a:r>
            <a:r>
              <a:rPr lang="en-GB" dirty="0" smtClean="0"/>
              <a:t> biodiversity data  publishing  approach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266701"/>
            <a:ext cx="8136904" cy="432253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dirty="0" err="1" smtClean="0"/>
              <a:t>Pensoft</a:t>
            </a:r>
            <a:r>
              <a:rPr lang="en-GB" dirty="0" smtClean="0"/>
              <a:t> guidelines for reviewers of data papers</a:t>
            </a:r>
          </a:p>
          <a:p>
            <a:pPr marL="808038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Scientific importance and uniqueness</a:t>
            </a:r>
          </a:p>
          <a:p>
            <a:pPr marL="808038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Data stored in an appropriate repository?</a:t>
            </a:r>
          </a:p>
          <a:p>
            <a:pPr marL="808038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Description of data access?</a:t>
            </a:r>
          </a:p>
          <a:p>
            <a:pPr marL="808038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Complete and uniform recording of the data?</a:t>
            </a:r>
          </a:p>
          <a:p>
            <a:pPr marL="808038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Accurate description of the data?</a:t>
            </a:r>
          </a:p>
          <a:p>
            <a:pPr marL="808038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Use of applicable standards</a:t>
            </a:r>
          </a:p>
          <a:p>
            <a:pPr marL="808038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Possible sources of error appropriately addressed?</a:t>
            </a:r>
          </a:p>
          <a:p>
            <a:pPr marL="808038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Methods to process and analyse the data documented well enough to enable replication?</a:t>
            </a:r>
          </a:p>
          <a:p>
            <a:pPr marL="808038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Data plausible, given the protocols? </a:t>
            </a:r>
          </a:p>
          <a:p>
            <a:pPr marL="808038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All claims substantiated by the underlying data?</a:t>
            </a:r>
          </a:p>
          <a:p>
            <a:pPr marL="808038" indent="-344488">
              <a:spcBef>
                <a:spcPts val="600"/>
              </a:spcBef>
              <a:buFont typeface="Arial" pitchFamily="34" charset="0"/>
              <a:buChar char="•"/>
            </a:pPr>
            <a:endParaRPr lang="en-GB" dirty="0" smtClean="0"/>
          </a:p>
          <a:p>
            <a:pPr indent="0">
              <a:spcBef>
                <a:spcPts val="600"/>
              </a:spcBef>
            </a:pPr>
            <a:r>
              <a:rPr lang="en-GB" dirty="0" smtClean="0">
                <a:hlinkClick r:id="rId2"/>
              </a:rPr>
              <a:t>http://www.pensoft.net/J_FILES/Pensoft_Data_Publishing_Policies_and_Guidelines.pdf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446400"/>
            <a:ext cx="7318573" cy="307777"/>
          </a:xfrm>
        </p:spPr>
        <p:txBody>
          <a:bodyPr/>
          <a:lstStyle/>
          <a:p>
            <a:r>
              <a:rPr lang="en-GB" i="1" dirty="0" err="1" smtClean="0"/>
              <a:t>Bmc</a:t>
            </a:r>
            <a:r>
              <a:rPr lang="en-GB" i="1" dirty="0" smtClean="0"/>
              <a:t> research notes </a:t>
            </a:r>
            <a:r>
              <a:rPr lang="en-GB" dirty="0" smtClean="0"/>
              <a:t>approach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3828" y="1482725"/>
            <a:ext cx="7318572" cy="3890491"/>
          </a:xfrm>
        </p:spPr>
        <p:txBody>
          <a:bodyPr/>
          <a:lstStyle/>
          <a:p>
            <a:pPr marL="358775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Is the question posed original and well defined?</a:t>
            </a:r>
          </a:p>
          <a:p>
            <a:pPr marL="358775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Are the data sound and well controlled?</a:t>
            </a:r>
          </a:p>
          <a:p>
            <a:pPr marL="358775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Is the interpretation well balanced and supported by the data?</a:t>
            </a:r>
          </a:p>
          <a:p>
            <a:pPr marL="358775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Are the methods appropriate and well described; are sufficient details provided to allow others to evaluate and/or replicate the work?</a:t>
            </a:r>
          </a:p>
          <a:p>
            <a:pPr marL="358775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What are the strengths and weaknesses of the methods?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F1000r</a:t>
            </a:r>
            <a:r>
              <a:rPr lang="en-GB" dirty="0" smtClean="0"/>
              <a:t> data peer review approach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196752"/>
            <a:ext cx="8136904" cy="504056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dirty="0" smtClean="0"/>
              <a:t>Based on extensive discussion, peer review would focus on: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Is the method used appropriate for the scientific question being asked?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Has enough information been provided to be able to replicate the experiment?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Have appropriate controls been conducted, and the data presented?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Is the data in a useable format/structure?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Are stated data limitations and possible sources of error appropriately described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Does the data ‘look’ ok (optional; e.g. Microarray data)</a:t>
            </a:r>
          </a:p>
          <a:p>
            <a:pPr lvl="1">
              <a:spcBef>
                <a:spcPts val="600"/>
              </a:spcBef>
              <a:buNone/>
            </a:pPr>
            <a:endParaRPr lang="en-GB" dirty="0" smtClean="0"/>
          </a:p>
          <a:p>
            <a:pPr>
              <a:spcBef>
                <a:spcPts val="600"/>
              </a:spcBef>
            </a:pPr>
            <a:r>
              <a:rPr lang="en-GB" dirty="0" smtClean="0"/>
              <a:t>Our sanity check will pick up:</a:t>
            </a:r>
          </a:p>
          <a:p>
            <a:pPr marL="903288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Format and suitable basic structure adherence</a:t>
            </a:r>
          </a:p>
          <a:p>
            <a:pPr marL="903288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A standard basic protocol structure is adhered to</a:t>
            </a:r>
          </a:p>
          <a:p>
            <a:pPr marL="903288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Data stored in the most appropriate and stable location</a:t>
            </a:r>
            <a:endParaRPr lang="en-GB" b="1" dirty="0" smtClean="0"/>
          </a:p>
          <a:p>
            <a:pPr>
              <a:spcBef>
                <a:spcPts val="600"/>
              </a:spcBef>
            </a:pPr>
            <a:endParaRPr lang="en-GB" b="1" dirty="0" smtClean="0"/>
          </a:p>
          <a:p>
            <a:pPr>
              <a:spcBef>
                <a:spcPts val="600"/>
              </a:spcBef>
            </a:pPr>
            <a:r>
              <a:rPr lang="en-GB" b="1" dirty="0" smtClean="0"/>
              <a:t>Ultimate referee: reuse!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446400"/>
            <a:ext cx="7318573" cy="307777"/>
          </a:xfrm>
        </p:spPr>
        <p:txBody>
          <a:bodyPr/>
          <a:lstStyle/>
          <a:p>
            <a:r>
              <a:rPr lang="en-GB" i="1" dirty="0" smtClean="0"/>
              <a:t>F1000R</a:t>
            </a:r>
            <a:r>
              <a:rPr lang="en-GB" dirty="0" smtClean="0"/>
              <a:t>: a two-stage peer review process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482725"/>
            <a:ext cx="8136904" cy="2882379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smtClean="0"/>
              <a:t>FIRST: </a:t>
            </a:r>
            <a:r>
              <a:rPr lang="en-GB" dirty="0" smtClean="0"/>
              <a:t>Rapid ‘seems ok’ stamp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b="1" dirty="0" smtClean="0"/>
              <a:t>SECOND: </a:t>
            </a:r>
            <a:r>
              <a:rPr lang="en-GB" dirty="0" smtClean="0"/>
              <a:t>Subsequent referee comments</a:t>
            </a:r>
          </a:p>
          <a:p>
            <a:pPr>
              <a:spcBef>
                <a:spcPts val="600"/>
              </a:spcBef>
            </a:pPr>
            <a:endParaRPr lang="en-GB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All ‘open’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Focus is on whether the work is scientifically sound, not on novelty/interest etc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Encourage author–referee discussion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Encourage author revision (versioning)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Clearly labelled; separate to user commenting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of post-publication  Refereeing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410717"/>
            <a:ext cx="7920880" cy="3818483"/>
          </a:xfrm>
        </p:spPr>
        <p:txBody>
          <a:bodyPr/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Referee incentives; author revision incentives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Clarity on referee status at any one time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Knowledge of referee status away from the site: </a:t>
            </a:r>
            <a:r>
              <a:rPr lang="en-GB" dirty="0" err="1" smtClean="0"/>
              <a:t>CrossMark</a:t>
            </a:r>
            <a:endParaRPr lang="en-GB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Management of several versions; what and how to cite</a:t>
            </a:r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Simple universally recognisable system for overall referee status:</a:t>
            </a:r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0"/>
              </a:spcAft>
            </a:pPr>
            <a:r>
              <a:rPr lang="en-GB" dirty="0" smtClean="0"/>
              <a:t>       </a:t>
            </a:r>
            <a:r>
              <a:rPr lang="en-GB" sz="2400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GB" dirty="0" smtClean="0">
                <a:sym typeface="Wingdings"/>
              </a:rPr>
              <a:t> </a:t>
            </a:r>
            <a:r>
              <a:rPr lang="en-GB" dirty="0" smtClean="0"/>
              <a:t>Approved</a:t>
            </a:r>
          </a:p>
          <a:p>
            <a:pPr>
              <a:spcAft>
                <a:spcPts val="0"/>
              </a:spcAft>
            </a:pPr>
            <a:r>
              <a:rPr lang="en-GB" dirty="0" smtClean="0"/>
              <a:t>       </a:t>
            </a:r>
            <a:r>
              <a:rPr lang="en-GB" sz="2400" dirty="0" smtClean="0">
                <a:solidFill>
                  <a:srgbClr val="FF0000"/>
                </a:solidFill>
                <a:sym typeface="Wingdings"/>
              </a:rPr>
              <a:t></a:t>
            </a:r>
            <a:r>
              <a:rPr lang="en-GB" dirty="0" smtClean="0">
                <a:sym typeface="Wingdings"/>
              </a:rPr>
              <a:t>  </a:t>
            </a:r>
            <a:r>
              <a:rPr lang="en-GB" dirty="0" smtClean="0"/>
              <a:t>Not approved</a:t>
            </a:r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446400"/>
            <a:ext cx="8208913" cy="307777"/>
          </a:xfrm>
        </p:spPr>
        <p:txBody>
          <a:bodyPr/>
          <a:lstStyle/>
          <a:p>
            <a:pPr>
              <a:tabLst>
                <a:tab pos="8161338" algn="r"/>
              </a:tabLst>
            </a:pPr>
            <a:r>
              <a:rPr lang="en-GB" i="1" dirty="0" smtClean="0"/>
              <a:t>F1000r</a:t>
            </a:r>
            <a:r>
              <a:rPr lang="en-GB" dirty="0" smtClean="0"/>
              <a:t>: Referee status display	</a:t>
            </a:r>
            <a:r>
              <a:rPr lang="en-GB" i="1" dirty="0" smtClean="0"/>
              <a:t>BETA</a:t>
            </a:r>
            <a:endParaRPr lang="en-GB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965448"/>
            <a:ext cx="7049409" cy="54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340768"/>
            <a:ext cx="7992888" cy="4970611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There is now a general consensus that sharing and publishing data is good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Each stakeholder group has made some steps forward</a:t>
            </a:r>
          </a:p>
          <a:p>
            <a:pPr marL="358775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We now need to work together offer some real publishing options to expose data</a:t>
            </a:r>
          </a:p>
          <a:p>
            <a:pPr marL="1204913" lvl="1" indent="-344488">
              <a:spcBef>
                <a:spcPts val="600"/>
              </a:spcBef>
            </a:pPr>
            <a:r>
              <a:rPr lang="en-GB" dirty="0" smtClean="0"/>
              <a:t>We need to keep it simple</a:t>
            </a:r>
          </a:p>
          <a:p>
            <a:pPr marL="1204913" lvl="1" indent="-344488">
              <a:spcBef>
                <a:spcPts val="600"/>
              </a:spcBef>
            </a:pPr>
            <a:r>
              <a:rPr lang="en-GB" dirty="0" smtClean="0"/>
              <a:t>Develop tools to minimise additional effort required by the research</a:t>
            </a:r>
          </a:p>
          <a:p>
            <a:pPr marL="1204913" lvl="1" indent="-344488">
              <a:spcBef>
                <a:spcPts val="600"/>
              </a:spcBef>
            </a:pPr>
            <a:r>
              <a:rPr lang="en-GB" dirty="0" smtClean="0"/>
              <a:t>Develop some common approaches to minimise confusion and wasted effort on applying different formats for each publisher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Build in referee incentives to conduct data peer review</a:t>
            </a:r>
          </a:p>
          <a:p>
            <a:pPr marL="344488" indent="-344488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Develop variety of metrics to show the value of submitting your data for peer review; and recognition by those that count</a:t>
            </a:r>
          </a:p>
          <a:p>
            <a:pPr>
              <a:spcBef>
                <a:spcPts val="300"/>
              </a:spcBef>
            </a:pPr>
            <a:endParaRPr lang="en-GB" dirty="0" smtClean="0"/>
          </a:p>
          <a:p>
            <a:pPr>
              <a:spcBef>
                <a:spcPts val="300"/>
              </a:spcBef>
            </a:pPr>
            <a:endParaRPr lang="en-GB" dirty="0" smtClean="0"/>
          </a:p>
          <a:p>
            <a:pPr algn="ctr">
              <a:spcBef>
                <a:spcPts val="300"/>
              </a:spcBef>
            </a:pPr>
            <a:r>
              <a:rPr lang="en-GB" sz="2400" b="1" dirty="0" smtClean="0"/>
              <a:t>Questions?</a:t>
            </a:r>
          </a:p>
          <a:p>
            <a:pPr algn="ctr">
              <a:spcBef>
                <a:spcPts val="300"/>
              </a:spcBef>
            </a:pPr>
            <a:endParaRPr lang="en-GB" sz="1800" b="1" dirty="0" smtClean="0">
              <a:hlinkClick r:id="rId2"/>
            </a:endParaRPr>
          </a:p>
          <a:p>
            <a:pPr algn="ctr">
              <a:spcBef>
                <a:spcPts val="300"/>
              </a:spcBef>
            </a:pPr>
            <a:r>
              <a:rPr lang="en-GB" sz="1800" b="1" dirty="0" smtClean="0">
                <a:hlinkClick r:id="rId2"/>
              </a:rPr>
              <a:t>rebecca.lawrence@f1000.com</a:t>
            </a:r>
            <a:r>
              <a:rPr lang="en-GB" sz="1800" b="1" dirty="0" smtClean="0"/>
              <a:t> </a:t>
            </a:r>
          </a:p>
          <a:p>
            <a:pPr>
              <a:spcBef>
                <a:spcPts val="300"/>
              </a:spcBef>
            </a:pPr>
            <a:endParaRPr lang="en-GB" dirty="0" smtClean="0"/>
          </a:p>
          <a:p>
            <a:pPr>
              <a:spcBef>
                <a:spcPts val="300"/>
              </a:spcBef>
            </a:pPr>
            <a:endParaRPr lang="en-GB" dirty="0" smtClean="0"/>
          </a:p>
          <a:p>
            <a:pPr>
              <a:spcBef>
                <a:spcPts val="300"/>
              </a:spcBef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going to talk about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124744"/>
            <a:ext cx="7318572" cy="3672408"/>
          </a:xfrm>
        </p:spPr>
        <p:txBody>
          <a:bodyPr/>
          <a:lstStyle/>
          <a:p>
            <a:pPr marL="400050" indent="-4000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1800" dirty="0" smtClean="0"/>
              <a:t>About F1000</a:t>
            </a:r>
          </a:p>
          <a:p>
            <a:pPr marL="400050" indent="-4000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1800" dirty="0" smtClean="0"/>
              <a:t>About F1000 Research</a:t>
            </a:r>
          </a:p>
          <a:p>
            <a:pPr marL="400050" indent="-4000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1800" dirty="0" smtClean="0"/>
              <a:t>Publication process</a:t>
            </a:r>
          </a:p>
          <a:p>
            <a:pPr marL="400050" indent="-4000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1800" dirty="0" smtClean="0"/>
              <a:t>Importance of collaboration</a:t>
            </a:r>
          </a:p>
          <a:p>
            <a:pPr marL="400050" indent="-4000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1800" dirty="0" smtClean="0"/>
              <a:t>Collaborative initiatives and F1000 Research</a:t>
            </a:r>
          </a:p>
          <a:p>
            <a:pPr marL="400050" indent="-4000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1800" dirty="0" smtClean="0"/>
              <a:t>Challenges of data peer review</a:t>
            </a:r>
          </a:p>
          <a:p>
            <a:pPr marL="400050" indent="-4000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1800" dirty="0" smtClean="0"/>
              <a:t>Approaches to data peer review</a:t>
            </a:r>
          </a:p>
          <a:p>
            <a:pPr marL="400050" indent="-4000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1800" dirty="0" smtClean="0"/>
              <a:t>Challenges of post-publication peer review</a:t>
            </a:r>
          </a:p>
          <a:p>
            <a:pPr marL="400050" indent="-400050">
              <a:spcBef>
                <a:spcPts val="1000"/>
              </a:spcBef>
              <a:buFont typeface="Arial" pitchFamily="34" charset="0"/>
              <a:buChar char="•"/>
            </a:pPr>
            <a:r>
              <a:rPr lang="en-GB" sz="1800" dirty="0" smtClean="0"/>
              <a:t>Summary</a:t>
            </a:r>
          </a:p>
          <a:p>
            <a:pPr marL="400050" indent="-400050">
              <a:spcBef>
                <a:spcPts val="1000"/>
              </a:spcBef>
              <a:buFont typeface="Arial" pitchFamily="34" charset="0"/>
              <a:buChar char="•"/>
            </a:pPr>
            <a:endParaRPr lang="en-GB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ebecca.lawrence\AppData\Local\Microsoft\Windows\Temporary Internet Files\Content.Outlook\146U6NXZ\For Rebecca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052736"/>
            <a:ext cx="3355656" cy="306895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 bwMode="auto">
          <a:xfrm>
            <a:off x="4856047" y="1052736"/>
            <a:ext cx="3211640" cy="3068959"/>
          </a:xfrm>
          <a:prstGeom prst="rect">
            <a:avLst/>
          </a:prstGeom>
          <a:noFill/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Sans" pitchFamily="-110" charset="0"/>
              <a:ea typeface="ヒラギノ角ゴ Pro W3" pitchFamily="-110" charset="-128"/>
              <a:cs typeface="ヒラギノ角ゴ Pro W3" pitchFamily="-110" charset="-128"/>
              <a:sym typeface="GillSans" pitchFamily="-11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46088"/>
            <a:ext cx="7318375" cy="307777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about F1000</a:t>
            </a:r>
            <a:endParaRPr dirty="0"/>
          </a:p>
        </p:txBody>
      </p:sp>
      <p:sp>
        <p:nvSpPr>
          <p:cNvPr id="12291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467543" y="908720"/>
            <a:ext cx="4104457" cy="3600400"/>
          </a:xfrm>
          <a:noFill/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marL="344488" indent="-344488">
              <a:spcBef>
                <a:spcPts val="1200"/>
              </a:spcBef>
            </a:pP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Core service</a:t>
            </a:r>
          </a:p>
          <a:p>
            <a:pPr marL="344488" indent="-344488">
              <a:spcBef>
                <a:spcPts val="1200"/>
              </a:spcBef>
              <a:buFont typeface="Arial" pitchFamily="34" charset="0"/>
              <a:buChar char="•"/>
            </a:pPr>
            <a:r>
              <a:rPr lang="en-GB" dirty="0" smtClean="0"/>
              <a:t>From the founders of </a:t>
            </a:r>
            <a:r>
              <a:rPr lang="en-GB" dirty="0" err="1" smtClean="0"/>
              <a:t>BioMed</a:t>
            </a:r>
            <a:r>
              <a:rPr lang="en-GB" dirty="0" smtClean="0"/>
              <a:t> Central and Current Opinions journals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344488" indent="-344488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Post-p</a:t>
            </a:r>
            <a:r>
              <a:rPr lang="en-US" dirty="0" smtClean="0"/>
              <a:t>ublic</a:t>
            </a:r>
            <a:r>
              <a:rPr lang="en-US" dirty="0" smtClean="0">
                <a:latin typeface="Arial" charset="0"/>
                <a:cs typeface="Arial" charset="0"/>
              </a:rPr>
              <a:t>ation peer review</a:t>
            </a:r>
            <a:endParaRPr lang="en-GB" dirty="0" smtClean="0">
              <a:latin typeface="Arial" charset="0"/>
              <a:cs typeface="Arial" charset="0"/>
            </a:endParaRPr>
          </a:p>
          <a:p>
            <a:pPr marL="344488" indent="-344488">
              <a:spcBef>
                <a:spcPts val="1200"/>
              </a:spcBef>
              <a:buFont typeface="Arial" pitchFamily="34" charset="0"/>
              <a:buChar char="•"/>
            </a:pPr>
            <a:r>
              <a:rPr lang="en-GB" dirty="0" smtClean="0"/>
              <a:t>Faculty of 10,000 experts</a:t>
            </a:r>
            <a:endParaRPr lang="en-GB" dirty="0" smtClean="0">
              <a:latin typeface="Arial" charset="0"/>
              <a:cs typeface="Arial" charset="0"/>
            </a:endParaRPr>
          </a:p>
          <a:p>
            <a:pPr marL="344488" indent="-344488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Faculty identify and evaluate the most important articles in biology and medicine</a:t>
            </a:r>
            <a:endParaRPr lang="en-GB" dirty="0" smtClean="0">
              <a:latin typeface="Arial" charset="0"/>
              <a:cs typeface="Arial" charset="0"/>
            </a:endParaRPr>
          </a:p>
          <a:p>
            <a:pPr marL="344488" indent="-344488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1,500 new evaluations per month; &gt;120,000 total so far</a:t>
            </a:r>
            <a:endParaRPr lang="en-US" sz="2000" dirty="0" smtClean="0"/>
          </a:p>
          <a:p>
            <a:pPr eaLnBrk="1" hangingPunct="1">
              <a:spcBef>
                <a:spcPts val="1200"/>
              </a:spcBef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</a:pP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7267360" y="394784"/>
            <a:ext cx="1728192" cy="36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spcBef>
                <a:spcPts val="0"/>
              </a:spcBef>
              <a:buNone/>
              <a:defRPr sz="1700" baseline="0">
                <a:solidFill>
                  <a:srgbClr val="060606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F1000.com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2250" y="2609527"/>
            <a:ext cx="3182563" cy="290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467544" y="4581128"/>
            <a:ext cx="4104457" cy="18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B2E2D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GillSans" pitchFamily="-110" charset="0"/>
              </a:rPr>
              <a:t>NEW!</a:t>
            </a:r>
          </a:p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B2E2D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GillSans" pitchFamily="-110" charset="0"/>
              </a:rPr>
              <a:t>F1000 Posters</a:t>
            </a:r>
          </a:p>
          <a:p>
            <a:pPr marL="344488" lvl="0" indent="-344488" algn="l">
              <a:spcBef>
                <a:spcPts val="1200"/>
              </a:spcBef>
              <a:buClr>
                <a:srgbClr val="CB2E2D"/>
              </a:buClr>
              <a:buSzPct val="100000"/>
              <a:buFont typeface="Arial" pitchFamily="34" charset="0"/>
              <a:buChar char="•"/>
            </a:pPr>
            <a:r>
              <a:rPr lang="en-US" sz="1600" i="1" dirty="0" smtClean="0"/>
              <a:t>F1000 Research </a:t>
            </a:r>
            <a:r>
              <a:rPr lang="en-US" sz="1600" dirty="0" smtClean="0"/>
              <a:t>(</a:t>
            </a:r>
            <a:r>
              <a:rPr lang="en-US" sz="1600" i="1" dirty="0" smtClean="0"/>
              <a:t>F1000R</a:t>
            </a:r>
            <a:r>
              <a:rPr lang="en-US" sz="1600" dirty="0" smtClean="0"/>
              <a:t>):  </a:t>
            </a:r>
            <a:r>
              <a:rPr lang="en-GB" sz="1600" dirty="0" smtClean="0"/>
              <a:t>Plans announced end-Jan; launch later this year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GillSans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446400"/>
            <a:ext cx="7318573" cy="307777"/>
          </a:xfrm>
        </p:spPr>
        <p:txBody>
          <a:bodyPr/>
          <a:lstStyle/>
          <a:p>
            <a:r>
              <a:rPr lang="en-GB" i="1" dirty="0" smtClean="0"/>
              <a:t>F1000R</a:t>
            </a:r>
            <a:r>
              <a:rPr lang="en-GB" dirty="0" smtClean="0"/>
              <a:t>: What are we trying to achieve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052736"/>
            <a:ext cx="8136904" cy="5042619"/>
          </a:xfrm>
        </p:spPr>
        <p:txBody>
          <a:bodyPr/>
          <a:lstStyle/>
          <a:p>
            <a:r>
              <a:rPr lang="en-GB" dirty="0" smtClean="0"/>
              <a:t>Alternative to current scholarly publishing approaches tackling 4 problems:</a:t>
            </a:r>
          </a:p>
          <a:p>
            <a:endParaRPr lang="en-GB" dirty="0" smtClean="0"/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 smtClean="0"/>
              <a:t>Speed</a:t>
            </a:r>
          </a:p>
          <a:p>
            <a:pPr lvl="0">
              <a:spcAft>
                <a:spcPts val="600"/>
              </a:spcAft>
            </a:pPr>
            <a:r>
              <a:rPr lang="en-GB" dirty="0" smtClean="0">
                <a:sym typeface="Wingdings" pitchFamily="2" charset="2"/>
              </a:rPr>
              <a:t>	 I</a:t>
            </a:r>
            <a:r>
              <a:rPr lang="en-GB" dirty="0" smtClean="0"/>
              <a:t>mmediate publication</a:t>
            </a:r>
            <a:endParaRPr lang="en-GB" b="1" dirty="0" smtClean="0"/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 smtClean="0"/>
              <a:t>Peer review</a:t>
            </a:r>
          </a:p>
          <a:p>
            <a:pPr lvl="0">
              <a:spcAft>
                <a:spcPts val="600"/>
              </a:spcAft>
            </a:pPr>
            <a:r>
              <a:rPr lang="en-GB" dirty="0" smtClean="0">
                <a:sym typeface="Wingdings" pitchFamily="2" charset="2"/>
              </a:rPr>
              <a:t>	 O</a:t>
            </a:r>
            <a:r>
              <a:rPr lang="en-GB" dirty="0" smtClean="0"/>
              <a:t>pen, post-publication peer review</a:t>
            </a: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 smtClean="0"/>
              <a:t>Dissemination of findings</a:t>
            </a:r>
          </a:p>
          <a:p>
            <a:pPr lvl="0">
              <a:spcAft>
                <a:spcPts val="600"/>
              </a:spcAft>
            </a:pPr>
            <a:r>
              <a:rPr lang="en-GB" dirty="0" smtClean="0">
                <a:sym typeface="Wingdings" pitchFamily="2" charset="2"/>
              </a:rPr>
              <a:t>	</a:t>
            </a:r>
            <a:r>
              <a:rPr lang="en-GB" dirty="0" smtClean="0"/>
              <a:t> Wide variety of formats</a:t>
            </a: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r>
              <a:rPr lang="en-GB" b="1" dirty="0" smtClean="0"/>
              <a:t>Sharing of primary data</a:t>
            </a:r>
          </a:p>
          <a:p>
            <a:pPr lvl="0">
              <a:spcAft>
                <a:spcPts val="600"/>
              </a:spcAft>
            </a:pPr>
            <a:r>
              <a:rPr lang="en-GB" dirty="0" smtClean="0">
                <a:sym typeface="Wingdings" pitchFamily="2" charset="2"/>
              </a:rPr>
              <a:t>	 </a:t>
            </a:r>
            <a:r>
              <a:rPr lang="en-GB" dirty="0" smtClean="0"/>
              <a:t>Sharing, publication and refereeing of datasets</a:t>
            </a:r>
          </a:p>
          <a:p>
            <a:pPr lvl="0">
              <a:spcAft>
                <a:spcPts val="600"/>
              </a:spcAft>
            </a:pPr>
            <a:endParaRPr lang="en-GB" dirty="0" smtClean="0"/>
          </a:p>
          <a:p>
            <a:pPr lvl="0">
              <a:spcAft>
                <a:spcPts val="600"/>
              </a:spcAft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key features: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/>
              <a:t>‘Gold’ Open Access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 smtClean="0"/>
              <a:t>Creative Commons CC-BY licences as default</a:t>
            </a:r>
          </a:p>
          <a:p>
            <a:pPr marL="358775" lvl="0" indent="-344488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/>
              <a:t>Large (100+), very senior Advisory Panel (e.g. Sir Tim Hunt, </a:t>
            </a:r>
            <a:r>
              <a:rPr lang="en-GB" dirty="0" err="1" smtClean="0"/>
              <a:t>Pippa</a:t>
            </a:r>
            <a:r>
              <a:rPr lang="en-GB" dirty="0" smtClean="0"/>
              <a:t> </a:t>
            </a:r>
            <a:r>
              <a:rPr lang="en-GB" dirty="0" err="1" smtClean="0"/>
              <a:t>Marrack</a:t>
            </a:r>
            <a:r>
              <a:rPr lang="en-GB" dirty="0" smtClean="0"/>
              <a:t>, Steven Hyman, Alan Schechter, Janet Thornton)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F1000R</a:t>
            </a:r>
            <a:r>
              <a:rPr lang="en-GB" dirty="0" smtClean="0"/>
              <a:t>: our publishing process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-108520" y="908720"/>
            <a:ext cx="265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Traditional journal</a:t>
            </a: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95536" y="1209820"/>
            <a:ext cx="8379734" cy="2435204"/>
            <a:chOff x="395536" y="1209820"/>
            <a:chExt cx="8379734" cy="243520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95536" y="2420888"/>
              <a:ext cx="115212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47664" y="1568986"/>
              <a:ext cx="55446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54593" y="1209820"/>
              <a:ext cx="3929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/>
                <a:t>Submission to publication: </a:t>
              </a:r>
              <a:r>
                <a:rPr lang="en-GB" sz="1800" b="1" dirty="0" smtClean="0"/>
                <a:t>MONTHS</a:t>
              </a:r>
              <a:endParaRPr lang="en-GB" sz="1800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372200" y="1988840"/>
              <a:ext cx="1337088" cy="93610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10072" y="2276872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dirty="0" smtClean="0">
                  <a:solidFill>
                    <a:schemeClr val="bg1"/>
                  </a:solidFill>
                </a:rPr>
                <a:t>Publication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547664" y="1889536"/>
              <a:ext cx="936104" cy="1107416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Sans" pitchFamily="-110" charset="0"/>
                <a:ea typeface="ヒラギノ角ゴ Pro W3" pitchFamily="-110" charset="-128"/>
                <a:cs typeface="ヒラギノ角ゴ Pro W3" pitchFamily="-110" charset="-128"/>
                <a:sym typeface="GillSans" pitchFamily="-110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203848" y="1889536"/>
              <a:ext cx="936104" cy="1107416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Sans" pitchFamily="-110" charset="0"/>
                <a:ea typeface="ヒラギノ角ゴ Pro W3" pitchFamily="-110" charset="-128"/>
                <a:cs typeface="ヒラギノ角ゴ Pro W3" pitchFamily="-110" charset="-128"/>
                <a:sym typeface="GillSans" pitchFamily="-110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4788024" y="1889536"/>
              <a:ext cx="936104" cy="1107416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Sans" pitchFamily="-110" charset="0"/>
                <a:ea typeface="ヒラギノ角ゴ Pro W3" pitchFamily="-110" charset="-128"/>
                <a:cs typeface="ヒラギノ角ゴ Pro W3" pitchFamily="-110" charset="-128"/>
                <a:sym typeface="GillSans" pitchFamily="-110" charset="0"/>
              </a:endParaRPr>
            </a:p>
          </p:txBody>
        </p:sp>
        <p:cxnSp>
          <p:nvCxnSpPr>
            <p:cNvPr id="63" name="Straight Arrow Connector 62"/>
            <p:cNvCxnSpPr>
              <a:stCxn id="59" idx="3"/>
              <a:endCxn id="60" idx="1"/>
            </p:cNvCxnSpPr>
            <p:nvPr/>
          </p:nvCxnSpPr>
          <p:spPr bwMode="auto">
            <a:xfrm>
              <a:off x="2483768" y="2443244"/>
              <a:ext cx="720080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64"/>
            <p:cNvCxnSpPr>
              <a:stCxn id="60" idx="3"/>
              <a:endCxn id="61" idx="1"/>
            </p:cNvCxnSpPr>
            <p:nvPr/>
          </p:nvCxnSpPr>
          <p:spPr bwMode="auto">
            <a:xfrm>
              <a:off x="4139952" y="2443244"/>
              <a:ext cx="648072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Curved Connector 69"/>
            <p:cNvCxnSpPr>
              <a:stCxn id="61" idx="2"/>
              <a:endCxn id="60" idx="2"/>
            </p:cNvCxnSpPr>
            <p:nvPr/>
          </p:nvCxnSpPr>
          <p:spPr bwMode="auto">
            <a:xfrm rot="5400000">
              <a:off x="4463988" y="2204864"/>
              <a:ext cx="12700" cy="1584176"/>
            </a:xfrm>
            <a:prstGeom prst="curvedConnector3">
              <a:avLst>
                <a:gd name="adj1" fmla="val 1800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3230970" y="2045331"/>
              <a:ext cx="9089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Closed referee process</a:t>
              </a:r>
              <a:endParaRPr lang="en-GB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788024" y="2045331"/>
              <a:ext cx="910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Author revises article</a:t>
              </a:r>
              <a:endParaRPr lang="en-GB" sz="16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427671" y="2128500"/>
              <a:ext cx="1190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Article submitted</a:t>
              </a:r>
              <a:endParaRPr lang="en-GB" sz="1600" dirty="0"/>
            </a:p>
          </p:txBody>
        </p:sp>
        <p:cxnSp>
          <p:nvCxnSpPr>
            <p:cNvPr id="78" name="Straight Arrow Connector 77"/>
            <p:cNvCxnSpPr>
              <a:stCxn id="61" idx="3"/>
            </p:cNvCxnSpPr>
            <p:nvPr/>
          </p:nvCxnSpPr>
          <p:spPr bwMode="auto">
            <a:xfrm>
              <a:off x="5724128" y="2443244"/>
              <a:ext cx="648072" cy="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>
            <a:xfrm>
              <a:off x="1556048" y="1502200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5508104" y="3060249"/>
              <a:ext cx="3267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FF0000"/>
                  </a:solidFill>
                </a:rPr>
                <a:t>If rejected outright, may have to go round this cycle multiple times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34" name="Curved Connector 133"/>
            <p:cNvCxnSpPr/>
            <p:nvPr/>
          </p:nvCxnSpPr>
          <p:spPr bwMode="auto">
            <a:xfrm rot="16200000" flipV="1">
              <a:off x="4493642" y="1072735"/>
              <a:ext cx="12700" cy="1584176"/>
            </a:xfrm>
            <a:prstGeom prst="curvedConnector3">
              <a:avLst>
                <a:gd name="adj1" fmla="val 1800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-36512" y="3635732"/>
            <a:ext cx="8352928" cy="2547880"/>
            <a:chOff x="-36512" y="3635732"/>
            <a:chExt cx="8352928" cy="2547880"/>
          </a:xfrm>
        </p:grpSpPr>
        <p:sp>
          <p:nvSpPr>
            <p:cNvPr id="89" name="Oval 88"/>
            <p:cNvSpPr/>
            <p:nvPr/>
          </p:nvSpPr>
          <p:spPr bwMode="auto">
            <a:xfrm>
              <a:off x="7222647" y="4555562"/>
              <a:ext cx="1080120" cy="1113222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Sans" pitchFamily="-110" charset="0"/>
                <a:ea typeface="ヒラギノ角ゴ Pro W3" pitchFamily="-110" charset="-128"/>
                <a:cs typeface="ヒラギノ角ゴ Pro W3" pitchFamily="-110" charset="-128"/>
                <a:sym typeface="GillSans" pitchFamily="-110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770390" y="4597372"/>
              <a:ext cx="618418" cy="986218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11671" y="4624668"/>
              <a:ext cx="1440158" cy="93610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40534" y="4912700"/>
              <a:ext cx="1524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dirty="0" smtClean="0">
                  <a:solidFill>
                    <a:schemeClr val="bg1"/>
                  </a:solidFill>
                </a:rPr>
                <a:t>Publication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29446" y="4653136"/>
              <a:ext cx="70784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dirty="0" smtClean="0"/>
                <a:t>In-house</a:t>
              </a:r>
            </a:p>
            <a:p>
              <a:pPr algn="ctr"/>
              <a:r>
                <a:rPr lang="en-GB" sz="1300" dirty="0" smtClean="0"/>
                <a:t>Sanity check</a:t>
              </a:r>
              <a:endParaRPr lang="en-US" sz="1300" dirty="0"/>
            </a:p>
          </p:txBody>
        </p:sp>
        <p:cxnSp>
          <p:nvCxnSpPr>
            <p:cNvPr id="14" name="Straight Connector 13"/>
            <p:cNvCxnSpPr>
              <a:stCxn id="10" idx="4"/>
            </p:cNvCxnSpPr>
            <p:nvPr/>
          </p:nvCxnSpPr>
          <p:spPr>
            <a:xfrm>
              <a:off x="4431750" y="5560772"/>
              <a:ext cx="0" cy="25202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-36512" y="3635732"/>
              <a:ext cx="2282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F1000 Research</a:t>
              </a:r>
              <a:endParaRPr lang="en-US" sz="1800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1547664" y="4300632"/>
              <a:ext cx="31469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382991" y="3929288"/>
              <a:ext cx="3549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/>
                <a:t>Submission to publication: </a:t>
              </a:r>
              <a:r>
                <a:rPr lang="en-GB" sz="1800" b="1" dirty="0" smtClean="0"/>
                <a:t>DAYS</a:t>
              </a:r>
              <a:endParaRPr lang="en-GB" sz="1800" b="1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547664" y="4221088"/>
              <a:ext cx="0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4" idx="3"/>
              <a:endCxn id="9" idx="1"/>
            </p:cNvCxnSpPr>
            <p:nvPr/>
          </p:nvCxnSpPr>
          <p:spPr>
            <a:xfrm>
              <a:off x="2483768" y="5090124"/>
              <a:ext cx="286622" cy="3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9" idx="3"/>
              <a:endCxn id="10" idx="2"/>
            </p:cNvCxnSpPr>
            <p:nvPr/>
          </p:nvCxnSpPr>
          <p:spPr>
            <a:xfrm>
              <a:off x="3388808" y="5090481"/>
              <a:ext cx="322863" cy="22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9" idx="3"/>
              <a:endCxn id="55" idx="1"/>
            </p:cNvCxnSpPr>
            <p:nvPr/>
          </p:nvCxnSpPr>
          <p:spPr>
            <a:xfrm>
              <a:off x="3388808" y="5090481"/>
              <a:ext cx="179718" cy="9126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3568526" y="5823110"/>
              <a:ext cx="1656184" cy="36004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96518" y="5814280"/>
              <a:ext cx="1801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rgbClr val="C00000"/>
                  </a:solidFill>
                </a:rPr>
                <a:t>Data repository</a:t>
              </a:r>
              <a:endParaRPr 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539864" y="4507945"/>
              <a:ext cx="1341030" cy="656783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Sans" pitchFamily="-110" charset="0"/>
                <a:ea typeface="ヒラギノ角ゴ Pro W3" pitchFamily="-110" charset="-128"/>
                <a:cs typeface="ヒラギノ角ゴ Pro W3" pitchFamily="-110" charset="-128"/>
                <a:sym typeface="GillSans" pitchFamily="-110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40734" y="4535242"/>
              <a:ext cx="1512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Open referee process</a:t>
              </a:r>
              <a:endParaRPr lang="en-GB" sz="1600" dirty="0"/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539864" y="5178376"/>
              <a:ext cx="1341030" cy="56195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Sans" pitchFamily="-110" charset="0"/>
                <a:ea typeface="ヒラギノ角ゴ Pro W3" pitchFamily="-110" charset="-128"/>
                <a:cs typeface="ヒラギノ角ゴ Pro W3" pitchFamily="-110" charset="-128"/>
                <a:sym typeface="GillSans" pitchFamily="-110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539864" y="5164728"/>
              <a:ext cx="13410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User commenting</a:t>
              </a:r>
              <a:endParaRPr lang="en-GB" sz="1600" dirty="0"/>
            </a:p>
          </p:txBody>
        </p:sp>
        <p:cxnSp>
          <p:nvCxnSpPr>
            <p:cNvPr id="111" name="Straight Arrow Connector 110"/>
            <p:cNvCxnSpPr>
              <a:stCxn id="11" idx="3"/>
              <a:endCxn id="106" idx="1"/>
            </p:cNvCxnSpPr>
            <p:nvPr/>
          </p:nvCxnSpPr>
          <p:spPr bwMode="auto">
            <a:xfrm flipV="1">
              <a:off x="5165410" y="4836337"/>
              <a:ext cx="374454" cy="261029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3" name="Straight Arrow Connector 112"/>
            <p:cNvCxnSpPr>
              <a:stCxn id="11" idx="3"/>
              <a:endCxn id="109" idx="1"/>
            </p:cNvCxnSpPr>
            <p:nvPr/>
          </p:nvCxnSpPr>
          <p:spPr bwMode="auto">
            <a:xfrm>
              <a:off x="5165410" y="5097366"/>
              <a:ext cx="374454" cy="359750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5" name="TextBox 114"/>
            <p:cNvSpPr txBox="1"/>
            <p:nvPr/>
          </p:nvSpPr>
          <p:spPr>
            <a:xfrm>
              <a:off x="7236296" y="4686235"/>
              <a:ext cx="1080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Author revises</a:t>
              </a:r>
            </a:p>
            <a:p>
              <a:r>
                <a:rPr lang="en-GB" sz="1600" dirty="0" smtClean="0"/>
                <a:t>article</a:t>
              </a:r>
              <a:endParaRPr lang="en-GB" sz="1600" dirty="0"/>
            </a:p>
          </p:txBody>
        </p:sp>
        <p:cxnSp>
          <p:nvCxnSpPr>
            <p:cNvPr id="117" name="Straight Arrow Connector 116"/>
            <p:cNvCxnSpPr>
              <a:stCxn id="106" idx="3"/>
            </p:cNvCxnSpPr>
            <p:nvPr/>
          </p:nvCxnSpPr>
          <p:spPr bwMode="auto">
            <a:xfrm>
              <a:off x="6880894" y="4836337"/>
              <a:ext cx="360041" cy="293838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9" name="Straight Arrow Connector 118"/>
            <p:cNvCxnSpPr>
              <a:stCxn id="108" idx="3"/>
            </p:cNvCxnSpPr>
            <p:nvPr/>
          </p:nvCxnSpPr>
          <p:spPr bwMode="auto">
            <a:xfrm flipV="1">
              <a:off x="6880894" y="5130175"/>
              <a:ext cx="360041" cy="329178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1" name="Shape 120"/>
            <p:cNvCxnSpPr>
              <a:endCxn id="106" idx="0"/>
            </p:cNvCxnSpPr>
            <p:nvPr/>
          </p:nvCxnSpPr>
          <p:spPr bwMode="auto">
            <a:xfrm rot="16200000" flipV="1">
              <a:off x="6971879" y="3746446"/>
              <a:ext cx="47617" cy="1570615"/>
            </a:xfrm>
            <a:prstGeom prst="curvedConnector3">
              <a:avLst>
                <a:gd name="adj1" fmla="val 580081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4" name="Curved Connector 123"/>
            <p:cNvCxnSpPr>
              <a:stCxn id="108" idx="2"/>
            </p:cNvCxnSpPr>
            <p:nvPr/>
          </p:nvCxnSpPr>
          <p:spPr bwMode="auto">
            <a:xfrm rot="5400000" flipH="1" flipV="1">
              <a:off x="6959914" y="4919249"/>
              <a:ext cx="71546" cy="1570616"/>
            </a:xfrm>
            <a:prstGeom prst="curvedConnector3">
              <a:avLst>
                <a:gd name="adj1" fmla="val -319515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>
              <a:off x="395536" y="5085184"/>
              <a:ext cx="115212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 bwMode="auto">
            <a:xfrm>
              <a:off x="1547664" y="4536416"/>
              <a:ext cx="936104" cy="1107416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Sans" pitchFamily="-110" charset="0"/>
                <a:ea typeface="ヒラギノ角ゴ Pro W3" pitchFamily="-110" charset="-128"/>
                <a:cs typeface="ヒラギノ角ゴ Pro W3" pitchFamily="-110" charset="-128"/>
                <a:sym typeface="GillSans" pitchFamily="-110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27671" y="4792796"/>
              <a:ext cx="1190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Article submitted</a:t>
              </a:r>
              <a:endParaRPr lang="en-GB" sz="16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f1000R</a:t>
            </a:r>
            <a:r>
              <a:rPr lang="en-GB" dirty="0" smtClean="0"/>
              <a:t>: Author incentive to make data  usable</a:t>
            </a:r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323528" y="1988840"/>
            <a:ext cx="8182999" cy="2232248"/>
            <a:chOff x="323528" y="1988840"/>
            <a:chExt cx="8182999" cy="2232248"/>
          </a:xfrm>
        </p:grpSpPr>
        <p:sp>
          <p:nvSpPr>
            <p:cNvPr id="13" name="Oval 12"/>
            <p:cNvSpPr/>
            <p:nvPr/>
          </p:nvSpPr>
          <p:spPr bwMode="auto">
            <a:xfrm>
              <a:off x="323528" y="1988840"/>
              <a:ext cx="4291756" cy="2232248"/>
            </a:xfrm>
            <a:prstGeom prst="ellipse">
              <a:avLst/>
            </a:prstGeom>
            <a:solidFill>
              <a:srgbClr val="FFFF99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Sans" pitchFamily="-110" charset="0"/>
                <a:ea typeface="ヒラギノ角ゴ Pro W3" pitchFamily="-110" charset="-128"/>
                <a:cs typeface="ヒラギノ角ゴ Pro W3" pitchFamily="-110" charset="-128"/>
                <a:sym typeface="GillSans" pitchFamily="-110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76172" y="2120949"/>
              <a:ext cx="1221809" cy="6567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Sans" pitchFamily="-110" charset="0"/>
                <a:ea typeface="ヒラギノ角ゴ Pro W3" pitchFamily="-110" charset="-128"/>
                <a:cs typeface="ヒラギノ角ゴ Pro W3" pitchFamily="-110" charset="-128"/>
                <a:sym typeface="GillSans" pitchFamily="-110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012160" y="2132856"/>
              <a:ext cx="1944216" cy="6274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Sans" pitchFamily="-110" charset="0"/>
                <a:ea typeface="ヒラギノ角ゴ Pro W3" pitchFamily="-110" charset="-128"/>
                <a:cs typeface="ヒラギノ角ゴ Pro W3" pitchFamily="-110" charset="-128"/>
                <a:sym typeface="GillSans" pitchFamily="-110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12160" y="2148245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cs typeface="ヒラギノ角ゴ Pro W3" pitchFamily="-110" charset="-128"/>
                </a:rPr>
                <a:t>Analysis/</a:t>
              </a:r>
            </a:p>
            <a:p>
              <a:r>
                <a:rPr lang="en-GB" sz="1600" dirty="0" smtClean="0">
                  <a:cs typeface="ヒラギノ角ゴ Pro W3" pitchFamily="-110" charset="-128"/>
                </a:rPr>
                <a:t>Conclusions article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76173" y="2192957"/>
              <a:ext cx="12218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cs typeface="ヒラギノ角ゴ Pro W3" pitchFamily="-110" charset="-128"/>
                </a:rPr>
                <a:t>Data article</a:t>
              </a:r>
            </a:p>
            <a:p>
              <a:r>
                <a:rPr lang="en-GB" sz="1600" dirty="0" smtClean="0"/>
                <a:t>(protocol)</a:t>
              </a:r>
              <a:endParaRPr lang="en-GB" sz="1600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69964" y="3199328"/>
              <a:ext cx="1641796" cy="51450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Sans" pitchFamily="-110" charset="0"/>
                <a:ea typeface="ヒラギノ角ゴ Pro W3" pitchFamily="-110" charset="-128"/>
                <a:cs typeface="ヒラギノ角ゴ Pro W3" pitchFamily="-110" charset="-128"/>
                <a:sym typeface="GillSans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9965" y="3190617"/>
              <a:ext cx="16417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C00000"/>
                  </a:solidFill>
                </a:rPr>
                <a:t>Datasets</a:t>
              </a:r>
            </a:p>
            <a:p>
              <a:r>
                <a:rPr lang="en-GB" sz="1200" dirty="0" smtClean="0">
                  <a:solidFill>
                    <a:srgbClr val="C00000"/>
                  </a:solidFill>
                </a:rPr>
                <a:t>(existing repositories)</a:t>
              </a:r>
              <a:endParaRPr lang="en-GB" sz="1200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555776" y="3199328"/>
              <a:ext cx="1653017" cy="51450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Sans" pitchFamily="-110" charset="0"/>
                <a:ea typeface="ヒラギノ角ゴ Pro W3" pitchFamily="-110" charset="-128"/>
                <a:cs typeface="ヒラギノ角ゴ Pro W3" pitchFamily="-110" charset="-128"/>
                <a:sym typeface="GillSans" pitchFamily="-11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55776" y="3190617"/>
              <a:ext cx="1653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C00000"/>
                  </a:solidFill>
                </a:rPr>
                <a:t>Datasets</a:t>
              </a:r>
            </a:p>
            <a:p>
              <a:r>
                <a:rPr lang="en-GB" sz="1200" dirty="0" smtClean="0">
                  <a:solidFill>
                    <a:srgbClr val="C00000"/>
                  </a:solidFill>
                </a:rPr>
                <a:t>(Dryad, </a:t>
              </a:r>
              <a:r>
                <a:rPr lang="en-GB" sz="1200" dirty="0" err="1" smtClean="0">
                  <a:solidFill>
                    <a:srgbClr val="C00000"/>
                  </a:solidFill>
                </a:rPr>
                <a:t>FigShare</a:t>
              </a:r>
              <a:r>
                <a:rPr lang="en-GB" sz="1200" dirty="0" smtClean="0">
                  <a:solidFill>
                    <a:srgbClr val="C00000"/>
                  </a:solidFill>
                </a:rPr>
                <a:t> etc)</a:t>
              </a:r>
              <a:endParaRPr lang="en-GB" sz="1200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Straight Connector 18"/>
            <p:cNvCxnSpPr>
              <a:stCxn id="8" idx="2"/>
              <a:endCxn id="10" idx="0"/>
            </p:cNvCxnSpPr>
            <p:nvPr/>
          </p:nvCxnSpPr>
          <p:spPr bwMode="auto">
            <a:xfrm flipH="1">
              <a:off x="1590863" y="2777732"/>
              <a:ext cx="896215" cy="412885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8" idx="2"/>
            </p:cNvCxnSpPr>
            <p:nvPr/>
          </p:nvCxnSpPr>
          <p:spPr bwMode="auto">
            <a:xfrm>
              <a:off x="2487078" y="2777732"/>
              <a:ext cx="1016234" cy="419855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5" idx="3"/>
              <a:endCxn id="7" idx="1"/>
            </p:cNvCxnSpPr>
            <p:nvPr/>
          </p:nvCxnSpPr>
          <p:spPr bwMode="auto">
            <a:xfrm flipV="1">
              <a:off x="3097981" y="2440633"/>
              <a:ext cx="2914179" cy="8708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5793096" y="2749864"/>
              <a:ext cx="24513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(Optional)</a:t>
              </a:r>
            </a:p>
            <a:p>
              <a:r>
                <a:rPr lang="en-GB" sz="1400" dirty="0" smtClean="0"/>
                <a:t>(Could be in another journal)</a:t>
              </a:r>
              <a:endParaRPr lang="en-GB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56376" y="2271356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DOI</a:t>
              </a:r>
              <a:endParaRPr lang="en-GB" sz="16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26021" y="2298358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DOI</a:t>
              </a:r>
              <a:endParaRPr lang="en-GB" sz="16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51248" y="3713837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DOI</a:t>
              </a:r>
              <a:endParaRPr lang="en-GB" sz="16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13737" y="3713837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DOI</a:t>
              </a:r>
              <a:endParaRPr lang="en-GB" sz="16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35696" y="1124744"/>
            <a:ext cx="5559517" cy="432048"/>
            <a:chOff x="1835696" y="1124744"/>
            <a:chExt cx="5559517" cy="432048"/>
          </a:xfrm>
        </p:grpSpPr>
        <p:sp>
          <p:nvSpPr>
            <p:cNvPr id="4" name="Rectangle 3"/>
            <p:cNvSpPr/>
            <p:nvPr/>
          </p:nvSpPr>
          <p:spPr bwMode="auto">
            <a:xfrm>
              <a:off x="1835696" y="1124744"/>
              <a:ext cx="3240360" cy="43204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Sans" pitchFamily="-110" charset="0"/>
                  <a:ea typeface="ヒラギノ角ゴ Pro W3" pitchFamily="-110" charset="-128"/>
                  <a:cs typeface="ヒラギノ角ゴ Pro W3" pitchFamily="-110" charset="-128"/>
                  <a:sym typeface="GillSans" pitchFamily="-110" charset="0"/>
                </a:rPr>
                <a:t>Traditional article (1 DOI)</a:t>
              </a: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Sans" pitchFamily="-110" charset="0"/>
                <a:ea typeface="ヒラギノ角ゴ Pro W3" pitchFamily="-110" charset="-128"/>
                <a:cs typeface="ヒラギノ角ゴ Pro W3" pitchFamily="-110" charset="-128"/>
                <a:sym typeface="GillSans" pitchFamily="-110" charset="0"/>
              </a:endParaRPr>
            </a:p>
          </p:txBody>
        </p:sp>
        <p:cxnSp>
          <p:nvCxnSpPr>
            <p:cNvPr id="30" name="Straight Connector 29"/>
            <p:cNvCxnSpPr>
              <a:stCxn id="4" idx="3"/>
            </p:cNvCxnSpPr>
            <p:nvPr/>
          </p:nvCxnSpPr>
          <p:spPr bwMode="auto">
            <a:xfrm>
              <a:off x="5076056" y="1340768"/>
              <a:ext cx="360040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30"/>
            <p:cNvSpPr/>
            <p:nvPr/>
          </p:nvSpPr>
          <p:spPr bwMode="auto">
            <a:xfrm>
              <a:off x="5436096" y="1124744"/>
              <a:ext cx="1959117" cy="432048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Sans" pitchFamily="-110" charset="0"/>
                <a:ea typeface="ヒラギノ角ゴ Pro W3" pitchFamily="-110" charset="-128"/>
                <a:cs typeface="ヒラギノ角ゴ Pro W3" pitchFamily="-110" charset="-128"/>
                <a:sym typeface="GillSans" pitchFamily="-110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24931" y="1186879"/>
              <a:ext cx="17860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Supplementary data</a:t>
              </a:r>
              <a:endParaRPr lang="en-GB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24028" y="3259436"/>
            <a:ext cx="3939337" cy="2761852"/>
            <a:chOff x="4824028" y="3259436"/>
            <a:chExt cx="3939337" cy="2761852"/>
          </a:xfrm>
        </p:grpSpPr>
        <p:sp>
          <p:nvSpPr>
            <p:cNvPr id="28" name="TextBox 27"/>
            <p:cNvSpPr txBox="1"/>
            <p:nvPr/>
          </p:nvSpPr>
          <p:spPr>
            <a:xfrm>
              <a:off x="4824028" y="3343632"/>
              <a:ext cx="3939337" cy="267765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b="1" dirty="0" smtClean="0"/>
                <a:t>Journal Policies:</a:t>
              </a:r>
              <a:endParaRPr lang="en-GB" sz="1200" b="1" dirty="0" smtClean="0"/>
            </a:p>
            <a:p>
              <a:pPr algn="l"/>
              <a:r>
                <a:rPr lang="en-GB" sz="1000" dirty="0" smtClean="0"/>
                <a:t>Journals and publishers that have confirmed that they would </a:t>
              </a:r>
              <a:r>
                <a:rPr lang="en-GB" sz="1000" u="sng" dirty="0" smtClean="0"/>
                <a:t>not</a:t>
              </a:r>
              <a:r>
                <a:rPr lang="en-GB" sz="1000" dirty="0" smtClean="0"/>
                <a:t> see publication of datasets with a DOI and associated protocol information as prior publication, if a more standard (analysis/conclusions) article based on the data was subsequently submitted to them:</a:t>
              </a:r>
            </a:p>
            <a:p>
              <a:pPr algn="l"/>
              <a:endParaRPr lang="en-GB" sz="1000" dirty="0" smtClean="0"/>
            </a:p>
            <a:p>
              <a:pPr algn="l">
                <a:tabLst>
                  <a:tab pos="2060575" algn="l"/>
                </a:tabLst>
              </a:pPr>
              <a:r>
                <a:rPr lang="en-GB" sz="1000" dirty="0" smtClean="0"/>
                <a:t>BMC journals	SAGE journals</a:t>
              </a:r>
            </a:p>
            <a:p>
              <a:pPr algn="l">
                <a:tabLst>
                  <a:tab pos="2060575" algn="l"/>
                </a:tabLst>
              </a:pPr>
              <a:r>
                <a:rPr lang="en-GB" sz="1000" dirty="0" smtClean="0"/>
                <a:t>BMJ Group journals	</a:t>
              </a:r>
              <a:r>
                <a:rPr lang="en-GB" sz="1000" i="1" dirty="0" smtClean="0"/>
                <a:t>J </a:t>
              </a:r>
              <a:r>
                <a:rPr lang="en-GB" sz="1000" i="1" dirty="0" err="1" smtClean="0"/>
                <a:t>Clin</a:t>
              </a:r>
              <a:r>
                <a:rPr lang="en-GB" sz="1000" i="1" dirty="0" smtClean="0"/>
                <a:t> Invest</a:t>
              </a:r>
            </a:p>
            <a:p>
              <a:pPr algn="l">
                <a:tabLst>
                  <a:tab pos="2060575" algn="l"/>
                </a:tabLst>
              </a:pPr>
              <a:r>
                <a:rPr lang="en-GB" sz="1000" dirty="0" smtClean="0"/>
                <a:t>Elsevier journals	</a:t>
              </a:r>
              <a:r>
                <a:rPr lang="en-GB" sz="1000" i="1" dirty="0" smtClean="0"/>
                <a:t>J </a:t>
              </a:r>
              <a:r>
                <a:rPr lang="en-GB" sz="1000" i="1" dirty="0" err="1" smtClean="0"/>
                <a:t>Neurosci</a:t>
              </a:r>
              <a:endParaRPr lang="en-GB" sz="1000" i="1" dirty="0" smtClean="0"/>
            </a:p>
            <a:p>
              <a:pPr algn="l">
                <a:tabLst>
                  <a:tab pos="2060575" algn="l"/>
                </a:tabLst>
              </a:pPr>
              <a:r>
                <a:rPr lang="en-GB" sz="1000" dirty="0" smtClean="0"/>
                <a:t>The Lancet journals	</a:t>
              </a:r>
              <a:r>
                <a:rPr lang="en-GB" sz="1000" i="1" dirty="0" smtClean="0"/>
                <a:t>New </a:t>
              </a:r>
              <a:r>
                <a:rPr lang="en-GB" sz="1000" i="1" dirty="0" err="1" smtClean="0"/>
                <a:t>Engl</a:t>
              </a:r>
              <a:r>
                <a:rPr lang="en-GB" sz="1000" i="1" dirty="0" smtClean="0"/>
                <a:t> J Med</a:t>
              </a:r>
            </a:p>
            <a:p>
              <a:pPr algn="l">
                <a:tabLst>
                  <a:tab pos="2060575" algn="l"/>
                </a:tabLst>
              </a:pPr>
              <a:r>
                <a:rPr lang="en-GB" sz="1000" i="1" dirty="0" smtClean="0"/>
                <a:t>Nature-titled</a:t>
              </a:r>
              <a:r>
                <a:rPr lang="en-GB" sz="1000" dirty="0" smtClean="0"/>
                <a:t> journals	</a:t>
              </a:r>
              <a:r>
                <a:rPr lang="en-GB" sz="1000" i="1" dirty="0" smtClean="0"/>
                <a:t>Proc </a:t>
              </a:r>
              <a:r>
                <a:rPr lang="en-GB" sz="1000" i="1" dirty="0" err="1" smtClean="0"/>
                <a:t>Natl</a:t>
              </a:r>
              <a:r>
                <a:rPr lang="en-GB" sz="1000" i="1" dirty="0" smtClean="0"/>
                <a:t> </a:t>
              </a:r>
              <a:r>
                <a:rPr lang="en-GB" sz="1000" i="1" dirty="0" err="1" smtClean="0"/>
                <a:t>Acad</a:t>
              </a:r>
              <a:r>
                <a:rPr lang="en-GB" sz="1000" i="1" dirty="0" smtClean="0"/>
                <a:t> </a:t>
              </a:r>
              <a:r>
                <a:rPr lang="en-GB" sz="1000" i="1" dirty="0" err="1" smtClean="0"/>
                <a:t>Sci</a:t>
              </a:r>
              <a:endParaRPr lang="en-GB" sz="1000" i="1" dirty="0" smtClean="0"/>
            </a:p>
            <a:p>
              <a:pPr algn="l">
                <a:tabLst>
                  <a:tab pos="2060575" algn="l"/>
                </a:tabLst>
              </a:pPr>
              <a:r>
                <a:rPr lang="en-GB" sz="1000" dirty="0" err="1" smtClean="0"/>
                <a:t>PLoS</a:t>
              </a:r>
              <a:r>
                <a:rPr lang="en-GB" sz="1000" dirty="0" smtClean="0"/>
                <a:t> journals	</a:t>
              </a:r>
              <a:r>
                <a:rPr lang="en-GB" sz="1000" i="1" dirty="0" smtClean="0"/>
                <a:t>Science</a:t>
              </a:r>
            </a:p>
            <a:p>
              <a:pPr algn="l">
                <a:tabLst>
                  <a:tab pos="2060575" algn="l"/>
                </a:tabLst>
              </a:pPr>
              <a:r>
                <a:rPr lang="en-GB" sz="1000" dirty="0" smtClean="0"/>
                <a:t>RSC journals</a:t>
              </a:r>
            </a:p>
            <a:p>
              <a:pPr algn="l">
                <a:tabLst>
                  <a:tab pos="2060575" algn="l"/>
                </a:tabLst>
              </a:pPr>
              <a:endParaRPr lang="en-GB" sz="1000" dirty="0" smtClean="0"/>
            </a:p>
            <a:p>
              <a:pPr>
                <a:tabLst>
                  <a:tab pos="2060575" algn="l"/>
                </a:tabLst>
              </a:pPr>
              <a:r>
                <a:rPr lang="en-GB" sz="1400" dirty="0" smtClean="0">
                  <a:hlinkClick r:id="rId3"/>
                </a:rPr>
                <a:t>http://f1000research.com/about/</a:t>
              </a:r>
              <a:endParaRPr lang="en-GB" sz="1400" dirty="0" smtClean="0"/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flipH="1">
              <a:off x="6776952" y="3259436"/>
              <a:ext cx="214504" cy="227924"/>
            </a:xfrm>
            <a:prstGeom prst="straightConnector1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publication: many outstanding  issues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052736"/>
            <a:ext cx="7992888" cy="4752528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 smtClean="0"/>
              <a:t>Numerous outstanding issues need to be addressed</a:t>
            </a:r>
          </a:p>
          <a:p>
            <a:pPr marL="723900" lvl="1">
              <a:spcBef>
                <a:spcPts val="300"/>
              </a:spcBef>
            </a:pPr>
            <a:r>
              <a:rPr lang="en-GB" dirty="0" smtClean="0"/>
              <a:t>Providing benefits even if someone else makes an important discovery from the data – data co-authorship</a:t>
            </a:r>
          </a:p>
          <a:p>
            <a:pPr marL="723900" lvl="1">
              <a:spcBef>
                <a:spcPts val="300"/>
              </a:spcBef>
            </a:pPr>
            <a:r>
              <a:rPr lang="en-GB" dirty="0" smtClean="0"/>
              <a:t>Effort and time required to sort out the data and dig out the necessary metadata</a:t>
            </a:r>
          </a:p>
          <a:p>
            <a:pPr marL="723900" lvl="1">
              <a:spcBef>
                <a:spcPts val="300"/>
              </a:spcBef>
            </a:pPr>
            <a:r>
              <a:rPr lang="en-GB" dirty="0" smtClean="0"/>
              <a:t>Lack of formal recognition of data as a valuable output</a:t>
            </a:r>
          </a:p>
          <a:p>
            <a:pPr marL="723900" lvl="1">
              <a:spcBef>
                <a:spcPts val="300"/>
              </a:spcBef>
            </a:pPr>
            <a:r>
              <a:rPr lang="en-GB" dirty="0" smtClean="0"/>
              <a:t>Technical issues – formats, interoperability, mining tools</a:t>
            </a:r>
          </a:p>
          <a:p>
            <a:pPr marL="723900" lvl="1">
              <a:spcBef>
                <a:spcPts val="300"/>
              </a:spcBef>
            </a:pPr>
            <a:r>
              <a:rPr lang="en-GB" dirty="0" smtClean="0"/>
              <a:t>Where to store the data, how much to store, and for how long</a:t>
            </a:r>
          </a:p>
          <a:p>
            <a:pPr marL="358775" indent="-344488">
              <a:spcBef>
                <a:spcPts val="300"/>
              </a:spcBef>
              <a:buFont typeface="Arial" pitchFamily="34" charset="0"/>
              <a:buChar char="•"/>
            </a:pPr>
            <a:endParaRPr lang="en-GB" dirty="0" smtClean="0"/>
          </a:p>
          <a:p>
            <a:pPr marL="358775" indent="-344488">
              <a:spcBef>
                <a:spcPts val="300"/>
              </a:spcBef>
            </a:pPr>
            <a:r>
              <a:rPr lang="en-GB" dirty="0" smtClean="0"/>
              <a:t>Numerous stakeholders involved</a:t>
            </a:r>
          </a:p>
          <a:p>
            <a:pPr marL="723900" lvl="1" indent="-368300">
              <a:spcBef>
                <a:spcPts val="300"/>
              </a:spcBef>
            </a:pPr>
            <a:r>
              <a:rPr lang="en-GB" dirty="0" smtClean="0"/>
              <a:t>Funders</a:t>
            </a:r>
          </a:p>
          <a:p>
            <a:pPr marL="723900" lvl="1" indent="-368300">
              <a:spcBef>
                <a:spcPts val="300"/>
              </a:spcBef>
            </a:pPr>
            <a:r>
              <a:rPr lang="en-GB" dirty="0" smtClean="0"/>
              <a:t>Data centres</a:t>
            </a:r>
          </a:p>
          <a:p>
            <a:pPr marL="723900" lvl="1" indent="-368300">
              <a:spcBef>
                <a:spcPts val="300"/>
              </a:spcBef>
            </a:pPr>
            <a:r>
              <a:rPr lang="en-GB" dirty="0" smtClean="0"/>
              <a:t>Researchers</a:t>
            </a:r>
          </a:p>
          <a:p>
            <a:pPr marL="723900" lvl="1" indent="-368300">
              <a:spcBef>
                <a:spcPts val="300"/>
              </a:spcBef>
            </a:pPr>
            <a:r>
              <a:rPr lang="en-GB" dirty="0" smtClean="0"/>
              <a:t>Institutions (data management, administrators)</a:t>
            </a:r>
          </a:p>
          <a:p>
            <a:pPr marL="723900" lvl="1" indent="-368300">
              <a:spcBef>
                <a:spcPts val="300"/>
              </a:spcBef>
            </a:pPr>
            <a:r>
              <a:rPr lang="en-GB" dirty="0" smtClean="0"/>
              <a:t>Publishers</a:t>
            </a:r>
          </a:p>
          <a:p>
            <a:pPr marL="723900" lvl="1" indent="-368300">
              <a:spcBef>
                <a:spcPts val="300"/>
              </a:spcBef>
            </a:pPr>
            <a:r>
              <a:rPr lang="en-GB" dirty="0" smtClean="0"/>
              <a:t>Leaned societies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publication: importance of collaboration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1052736"/>
            <a:ext cx="7920880" cy="4250531"/>
          </a:xfrm>
        </p:spPr>
        <p:txBody>
          <a:bodyPr/>
          <a:lstStyle/>
          <a:p>
            <a:pPr marL="344488" indent="-344488">
              <a:spcBef>
                <a:spcPts val="300"/>
              </a:spcBef>
            </a:pPr>
            <a:r>
              <a:rPr lang="en-GB" dirty="0" smtClean="0"/>
              <a:t>Some progress has been made:</a:t>
            </a:r>
          </a:p>
          <a:p>
            <a:pPr marL="344488" indent="-344488">
              <a:spcBef>
                <a:spcPts val="300"/>
              </a:spcBef>
              <a:buFont typeface="Arial" pitchFamily="34" charset="0"/>
              <a:buChar char="•"/>
            </a:pPr>
            <a:r>
              <a:rPr lang="en-GB" dirty="0" smtClean="0"/>
              <a:t>Growing recognition of the value of data sharing/publication from all stakeholders</a:t>
            </a:r>
          </a:p>
          <a:p>
            <a:pPr marL="344488" indent="-344488">
              <a:spcBef>
                <a:spcPts val="300"/>
              </a:spcBef>
              <a:buFont typeface="Arial" pitchFamily="34" charset="0"/>
              <a:buChar char="•"/>
            </a:pPr>
            <a:r>
              <a:rPr lang="en-GB" dirty="0" smtClean="0"/>
              <a:t>Each stakeholder group have made their own advancements</a:t>
            </a:r>
          </a:p>
          <a:p>
            <a:pPr marL="344488" indent="-344488">
              <a:spcBef>
                <a:spcPts val="300"/>
              </a:spcBef>
              <a:buFont typeface="Arial" pitchFamily="34" charset="0"/>
              <a:buChar char="•"/>
            </a:pPr>
            <a:r>
              <a:rPr lang="en-GB" dirty="0" smtClean="0"/>
              <a:t>But not going to solve these issues working alone: need to look at the whole ecosystem</a:t>
            </a:r>
          </a:p>
          <a:p>
            <a:pPr marL="344488" indent="-344488">
              <a:spcBef>
                <a:spcPts val="300"/>
              </a:spcBef>
            </a:pPr>
            <a:endParaRPr lang="en-GB" dirty="0" smtClean="0"/>
          </a:p>
          <a:p>
            <a:pPr marL="344488" indent="-344488">
              <a:spcBef>
                <a:spcPts val="300"/>
              </a:spcBef>
            </a:pPr>
            <a:r>
              <a:rPr lang="en-GB" dirty="0" smtClean="0"/>
              <a:t>Key areas that particularly require stakeholder collaboration (</a:t>
            </a:r>
            <a:r>
              <a:rPr lang="en-GB" dirty="0" err="1" smtClean="0"/>
              <a:t>incl</a:t>
            </a:r>
            <a:r>
              <a:rPr lang="en-GB" dirty="0" smtClean="0"/>
              <a:t> cross-publisher):</a:t>
            </a:r>
          </a:p>
          <a:p>
            <a:pPr marL="808038" lvl="1" indent="-344488">
              <a:spcBef>
                <a:spcPts val="300"/>
              </a:spcBef>
            </a:pPr>
            <a:r>
              <a:rPr lang="en-GB" dirty="0" smtClean="0"/>
              <a:t>Workflows involved in the data publication process:</a:t>
            </a:r>
          </a:p>
          <a:p>
            <a:pPr marL="1503363" lvl="2" indent="-344488">
              <a:spcBef>
                <a:spcPts val="300"/>
              </a:spcBef>
              <a:buFont typeface="Wingdings"/>
              <a:buChar char="à"/>
            </a:pPr>
            <a:r>
              <a:rPr lang="en-GB" dirty="0" smtClean="0"/>
              <a:t>Cross-linking between journals and data repositories</a:t>
            </a:r>
          </a:p>
          <a:p>
            <a:pPr marL="1503363" lvl="2" indent="-344488">
              <a:spcBef>
                <a:spcPts val="300"/>
              </a:spcBef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Minimise replication of effort by authors</a:t>
            </a:r>
          </a:p>
          <a:p>
            <a:pPr marL="1503363" lvl="2" indent="-344488">
              <a:spcBef>
                <a:spcPts val="300"/>
              </a:spcBef>
              <a:buFont typeface="Wingdings"/>
              <a:buChar char="à"/>
            </a:pPr>
            <a:r>
              <a:rPr lang="en-GB" dirty="0" smtClean="0">
                <a:sym typeface="Wingdings" pitchFamily="2" charset="2"/>
              </a:rPr>
              <a:t>Format issues</a:t>
            </a:r>
            <a:endParaRPr lang="en-GB" dirty="0" smtClean="0"/>
          </a:p>
          <a:p>
            <a:pPr marL="808038" lvl="1" indent="-344488">
              <a:spcBef>
                <a:spcPts val="300"/>
              </a:spcBef>
            </a:pPr>
            <a:r>
              <a:rPr lang="en-GB" dirty="0" smtClean="0"/>
              <a:t>Data repository accreditation</a:t>
            </a:r>
          </a:p>
          <a:p>
            <a:pPr marL="808038" lvl="1" indent="-344488">
              <a:spcBef>
                <a:spcPts val="300"/>
              </a:spcBef>
            </a:pPr>
            <a:r>
              <a:rPr lang="en-GB" dirty="0" smtClean="0"/>
              <a:t>Peer review of datasets</a:t>
            </a:r>
          </a:p>
          <a:p>
            <a:pPr marL="1190626" lvl="1" indent="-344488">
              <a:spcBef>
                <a:spcPts val="300"/>
              </a:spcBef>
            </a:pPr>
            <a:endParaRPr lang="en-GB" dirty="0" smtClean="0"/>
          </a:p>
          <a:p>
            <a:pPr>
              <a:spcBef>
                <a:spcPts val="300"/>
              </a:spcBef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446400"/>
            <a:ext cx="8208913" cy="307777"/>
          </a:xfrm>
        </p:spPr>
        <p:txBody>
          <a:bodyPr/>
          <a:lstStyle/>
          <a:p>
            <a:r>
              <a:rPr lang="en-GB" dirty="0" smtClean="0"/>
              <a:t>Collaborative initiatives and the </a:t>
            </a:r>
            <a:r>
              <a:rPr lang="en-GB" i="1" dirty="0" smtClean="0"/>
              <a:t>f1000R</a:t>
            </a:r>
            <a:r>
              <a:rPr lang="en-GB" dirty="0" smtClean="0"/>
              <a:t>  Data article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980728"/>
            <a:ext cx="8208912" cy="547260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i="1" dirty="0" smtClean="0"/>
              <a:t>F1000R</a:t>
            </a:r>
            <a:r>
              <a:rPr lang="en-GB" dirty="0" smtClean="0"/>
              <a:t> working with other publishers (STM Data Group planned), and many members of all the stakeholder groups on all aspects of the data article.</a:t>
            </a:r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Datasets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Issues of common/mineable formats (DCXL)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Deposit in relevant subject repositories where possible (</a:t>
            </a:r>
            <a:r>
              <a:rPr lang="en-GB" dirty="0" err="1" smtClean="0"/>
              <a:t>BioDBCore</a:t>
            </a:r>
            <a:r>
              <a:rPr lang="en-GB" dirty="0" smtClean="0"/>
              <a:t>) 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Otherwise in a stable general data host (Dryad, </a:t>
            </a:r>
            <a:r>
              <a:rPr lang="en-GB" dirty="0" err="1" smtClean="0"/>
              <a:t>FigShare</a:t>
            </a:r>
            <a:r>
              <a:rPr lang="en-GB" dirty="0" smtClean="0"/>
              <a:t>, institutional data repository if permanent e.g. Oxford </a:t>
            </a:r>
            <a:r>
              <a:rPr lang="en-GB" dirty="0" err="1" smtClean="0"/>
              <a:t>DataBank</a:t>
            </a:r>
            <a:r>
              <a:rPr lang="en-GB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What counts as an ‘approved repository’; what level of permanency guarantees are necessary? </a:t>
            </a:r>
          </a:p>
          <a:p>
            <a:pPr lvl="1">
              <a:spcAft>
                <a:spcPts val="600"/>
              </a:spcAft>
              <a:buNone/>
            </a:pPr>
            <a:endParaRPr lang="en-GB" dirty="0" smtClean="0"/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Protocol information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Enough for reuse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Ultimate aim is computer mineable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MIBBI standards too extreme but need some structure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Collaborating on </a:t>
            </a:r>
            <a:r>
              <a:rPr lang="en-GB" dirty="0" smtClean="0"/>
              <a:t>ISA framework </a:t>
            </a:r>
            <a:r>
              <a:rPr lang="en-GB" dirty="0" smtClean="0"/>
              <a:t>development and workflow tools with key groups at Oxford and Harvard Universities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1000 PowerPoint Template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Sans"/>
        <a:ea typeface="ヒラギノ角ゴ Pro W3"/>
        <a:cs typeface="ヒラギノ角ゴ Pro W3"/>
      </a:majorFont>
      <a:minorFont>
        <a:latin typeface="Gill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Sans" pitchFamily="-110" charset="0"/>
            <a:ea typeface="ヒラギノ角ゴ Pro W3" pitchFamily="-110" charset="-128"/>
            <a:cs typeface="ヒラギノ角ゴ Pro W3" pitchFamily="-110" charset="-128"/>
            <a:sym typeface="Gill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Sans" pitchFamily="-110" charset="0"/>
            <a:ea typeface="ヒラギノ角ゴ Pro W3" pitchFamily="-110" charset="-128"/>
            <a:cs typeface="ヒラギノ角ゴ Pro W3" pitchFamily="-110" charset="-128"/>
            <a:sym typeface="GillSans" pitchFamily="-110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F1000 PowerPoint Template</Template>
  <TotalTime>4058</TotalTime>
  <Pages>0</Pages>
  <Words>1291</Words>
  <Characters>0</Characters>
  <Application>Microsoft Office PowerPoint</Application>
  <PresentationFormat>On-screen Show (4:3)</PresentationFormat>
  <Lines>0</Lines>
  <Paragraphs>236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F1000 PowerPoint Template</vt:lpstr>
      <vt:lpstr>Slide 1</vt:lpstr>
      <vt:lpstr>What are we going to talk about</vt:lpstr>
      <vt:lpstr>about F1000</vt:lpstr>
      <vt:lpstr>F1000R: What are we trying to achieve</vt:lpstr>
      <vt:lpstr>F1000R: our publishing process</vt:lpstr>
      <vt:lpstr>f1000R: Author incentive to make data  usable</vt:lpstr>
      <vt:lpstr>Data publication: many outstanding  issues</vt:lpstr>
      <vt:lpstr>Data publication: importance of collaboration</vt:lpstr>
      <vt:lpstr>Collaborative initiatives and the f1000R  Data article</vt:lpstr>
      <vt:lpstr>F1000r: simplifying and Incentivising data sharing</vt:lpstr>
      <vt:lpstr>Challenges in refereeing data</vt:lpstr>
      <vt:lpstr>Essd journal approach</vt:lpstr>
      <vt:lpstr>Pensoft biodiversity data  publishing  approach</vt:lpstr>
      <vt:lpstr>Bmc research notes approach</vt:lpstr>
      <vt:lpstr>F1000r data peer review approach</vt:lpstr>
      <vt:lpstr>F1000R: a two-stage peer review process</vt:lpstr>
      <vt:lpstr>challenges of post-publication  Refereeing</vt:lpstr>
      <vt:lpstr>F1000r: Referee status display BETA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Lawrence</dc:creator>
  <cp:lastModifiedBy>rebecca.lawrence</cp:lastModifiedBy>
  <cp:revision>383</cp:revision>
  <dcterms:created xsi:type="dcterms:W3CDTF">2010-10-18T15:14:33Z</dcterms:created>
  <dcterms:modified xsi:type="dcterms:W3CDTF">2012-03-29T21:32:50Z</dcterms:modified>
</cp:coreProperties>
</file>